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drawings/drawing1.xml" ContentType="application/vnd.openxmlformats-officedocument.drawingml.chartshapes+xml"/>
  <Override PartName="/ppt/charts/chart8.xml" ContentType="application/vnd.openxmlformats-officedocument.drawingml.chart+xml"/>
  <Override PartName="/ppt/drawings/drawing2.xml" ContentType="application/vnd.openxmlformats-officedocument.drawingml.chartshapes+xml"/>
  <Override PartName="/ppt/charts/chart9.xml" ContentType="application/vnd.openxmlformats-officedocument.drawingml.chart+xml"/>
  <Override PartName="/ppt/drawings/drawing3.xml" ContentType="application/vnd.openxmlformats-officedocument.drawingml.chartshape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0.xml" ContentType="application/vnd.openxmlformats-officedocument.drawingml.chart+xml"/>
  <Override PartName="/ppt/drawings/drawing4.xml" ContentType="application/vnd.openxmlformats-officedocument.drawingml.chartshapes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drawings/drawing5.xml" ContentType="application/vnd.openxmlformats-officedocument.drawingml.chartshapes+xml"/>
  <Override PartName="/ppt/charts/chart15.xml" ContentType="application/vnd.openxmlformats-officedocument.drawingml.chart+xml"/>
  <Override PartName="/ppt/drawings/drawing6.xml" ContentType="application/vnd.openxmlformats-officedocument.drawingml.chartshapes+xml"/>
  <Override PartName="/ppt/charts/chart16.xml" ContentType="application/vnd.openxmlformats-officedocument.drawingml.chart+xml"/>
  <Override PartName="/ppt/drawings/drawing7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5"/>
  </p:notesMasterIdLst>
  <p:sldIdLst>
    <p:sldId id="320" r:id="rId2"/>
    <p:sldId id="321" r:id="rId3"/>
    <p:sldId id="322" r:id="rId4"/>
    <p:sldId id="399" r:id="rId5"/>
    <p:sldId id="382" r:id="rId6"/>
    <p:sldId id="349" r:id="rId7"/>
    <p:sldId id="400" r:id="rId8"/>
    <p:sldId id="395" r:id="rId9"/>
    <p:sldId id="351" r:id="rId10"/>
    <p:sldId id="354" r:id="rId11"/>
    <p:sldId id="394" r:id="rId12"/>
    <p:sldId id="373" r:id="rId13"/>
    <p:sldId id="331" r:id="rId14"/>
    <p:sldId id="383" r:id="rId15"/>
    <p:sldId id="380" r:id="rId16"/>
    <p:sldId id="384" r:id="rId17"/>
    <p:sldId id="385" r:id="rId18"/>
    <p:sldId id="386" r:id="rId19"/>
    <p:sldId id="387" r:id="rId20"/>
    <p:sldId id="388" r:id="rId21"/>
    <p:sldId id="389" r:id="rId22"/>
    <p:sldId id="402" r:id="rId23"/>
    <p:sldId id="401" r:id="rId24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CCFF66"/>
    <a:srgbClr val="CCFF99"/>
    <a:srgbClr val="6BDE50"/>
    <a:srgbClr val="BC126B"/>
    <a:srgbClr val="82E36B"/>
    <a:srgbClr val="00FF00"/>
    <a:srgbClr val="69BF90"/>
    <a:srgbClr val="FE6D5E"/>
    <a:srgbClr val="43D2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03" autoAdjust="0"/>
    <p:restoredTop sz="94548" autoAdjust="0"/>
  </p:normalViewPr>
  <p:slideViewPr>
    <p:cSldViewPr>
      <p:cViewPr>
        <p:scale>
          <a:sx n="90" d="100"/>
          <a:sy n="90" d="100"/>
        </p:scale>
        <p:origin x="-564" y="-3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_____Microsoft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3.xlsx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_____Microsoft_Excel14.xlsx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_____Microsoft_Excel15.xlsx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_____Microsoft_Excel16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8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1"/>
    <c:view3D>
      <c:rotX val="10"/>
      <c:rotY val="0"/>
      <c:depthPercent val="100"/>
      <c:rAngAx val="0"/>
      <c:perspective val="30"/>
    </c:view3D>
    <c:floor>
      <c:thickness val="0"/>
      <c:spPr>
        <a:solidFill>
          <a:schemeClr val="bg1">
            <a:lumMod val="85000"/>
            <a:alpha val="30000"/>
          </a:schemeClr>
        </a:solidFill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4.6808510638297871E-2"/>
          <c:y val="0.12857142857143194"/>
          <c:w val="0.86808510638297964"/>
          <c:h val="0.7285714285714286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 w="9220">
                <a:noFill/>
              </a:ln>
            </c:spPr>
          </c:dPt>
          <c:dPt>
            <c:idx val="1"/>
            <c:invertIfNegative val="0"/>
            <c:bubble3D val="0"/>
            <c:spPr>
              <a:solidFill>
                <a:srgbClr val="FF0000"/>
              </a:solidFill>
              <a:ln w="9220">
                <a:noFill/>
              </a:ln>
            </c:spPr>
          </c:dPt>
          <c:dLbls>
            <c:dLbl>
              <c:idx val="0"/>
              <c:layout>
                <c:manualLayout>
                  <c:x val="1.0973786740655985E-2"/>
                  <c:y val="-4.7043112501932487E-2"/>
                </c:manualLayout>
              </c:layout>
              <c:tx>
                <c:rich>
                  <a:bodyPr/>
                  <a:lstStyle/>
                  <a:p>
                    <a:pPr>
                      <a:defRPr b="1"/>
                    </a:pPr>
                    <a:r>
                      <a:rPr lang="ru-RU" dirty="0" smtClean="0"/>
                      <a:t>1203</a:t>
                    </a:r>
                    <a:endParaRPr lang="ru-RU" dirty="0"/>
                  </a:p>
                </c:rich>
              </c:tx>
              <c:spPr>
                <a:noFill/>
                <a:ln w="24591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0599510134302141E-3"/>
                  <c:y val="-3.9404410941523783E-2"/>
                </c:manualLayout>
              </c:layout>
              <c:tx>
                <c:rich>
                  <a:bodyPr/>
                  <a:lstStyle/>
                  <a:p>
                    <a:pPr>
                      <a:defRPr b="1"/>
                    </a:pPr>
                    <a:r>
                      <a:rPr lang="ru-RU" dirty="0" smtClean="0"/>
                      <a:t>1133</a:t>
                    </a:r>
                  </a:p>
                </c:rich>
              </c:tx>
              <c:spPr>
                <a:noFill/>
                <a:ln w="24591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" sourceLinked="0"/>
            <c:spPr>
              <a:noFill/>
              <a:ln w="24591">
                <a:noFill/>
              </a:ln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2015 год</c:v>
                </c:pt>
                <c:pt idx="1">
                  <c:v>2016 год</c:v>
                </c:pt>
              </c:strCache>
            </c:strRef>
          </c:cat>
          <c:val>
            <c:numRef>
              <c:f>Лист1!$B$2:$B$3</c:f>
              <c:numCache>
                <c:formatCode>0</c:formatCode>
                <c:ptCount val="2"/>
                <c:pt idx="0">
                  <c:v>1203</c:v>
                </c:pt>
                <c:pt idx="1">
                  <c:v>1133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6"/>
        <c:gapDepth val="254"/>
        <c:shape val="cylinder"/>
        <c:axId val="80437632"/>
        <c:axId val="80439168"/>
        <c:axId val="0"/>
      </c:bar3DChart>
      <c:catAx>
        <c:axId val="804376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742" b="1"/>
            </a:pPr>
            <a:endParaRPr lang="ru-RU"/>
          </a:p>
        </c:txPr>
        <c:crossAx val="80439168"/>
        <c:crosses val="autoZero"/>
        <c:auto val="1"/>
        <c:lblAlgn val="ctr"/>
        <c:lblOffset val="100"/>
        <c:noMultiLvlLbl val="0"/>
      </c:catAx>
      <c:valAx>
        <c:axId val="80439168"/>
        <c:scaling>
          <c:orientation val="minMax"/>
          <c:max val="200"/>
          <c:min val="70"/>
        </c:scaling>
        <c:delete val="1"/>
        <c:axPos val="l"/>
        <c:numFmt formatCode="0" sourceLinked="1"/>
        <c:majorTickMark val="out"/>
        <c:minorTickMark val="none"/>
        <c:tickLblPos val="none"/>
        <c:crossAx val="80437632"/>
        <c:crosses val="autoZero"/>
        <c:crossBetween val="between"/>
      </c:valAx>
      <c:spPr>
        <a:noFill/>
        <a:ln w="25374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36">
          <a:latin typeface="Arial" pitchFamily="34" charset="0"/>
          <a:cs typeface="Arial" pitchFamily="34" charset="0"/>
        </a:defRPr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5853588301654353"/>
          <c:y val="0.17981781786150744"/>
          <c:w val="0.72497457825399558"/>
          <c:h val="0.7178814896433676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47"/>
          <c:dPt>
            <c:idx val="0"/>
            <c:bubble3D val="0"/>
            <c:explosion val="1"/>
            <c:spPr>
              <a:solidFill>
                <a:srgbClr val="FF0000"/>
              </a:solidFill>
            </c:spPr>
          </c:dPt>
          <c:dPt>
            <c:idx val="1"/>
            <c:bubble3D val="0"/>
            <c:explosion val="21"/>
            <c:spPr>
              <a:solidFill>
                <a:srgbClr val="00B0F0"/>
              </a:solidFill>
            </c:spPr>
          </c:dPt>
          <c:dPt>
            <c:idx val="2"/>
            <c:bubble3D val="0"/>
            <c:explosion val="22"/>
            <c:spPr>
              <a:solidFill>
                <a:srgbClr val="00CC00"/>
              </a:solidFill>
            </c:spPr>
          </c:dPt>
          <c:dPt>
            <c:idx val="3"/>
            <c:bubble3D val="0"/>
            <c:explosion val="19"/>
            <c:spPr>
              <a:solidFill>
                <a:srgbClr val="FFFF00"/>
              </a:solidFill>
              <a:ln>
                <a:solidFill>
                  <a:srgbClr val="FFFF00"/>
                </a:solidFill>
              </a:ln>
            </c:spPr>
          </c:dPt>
          <c:dPt>
            <c:idx val="4"/>
            <c:bubble3D val="0"/>
            <c:explosion val="22"/>
            <c:spPr>
              <a:solidFill>
                <a:srgbClr val="D60093"/>
              </a:solidFill>
            </c:spPr>
          </c:dPt>
          <c:dPt>
            <c:idx val="5"/>
            <c:bubble3D val="0"/>
            <c:explosion val="36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-0.2317559536686612"/>
                  <c:y val="-0.24063067066622226"/>
                </c:manualLayout>
              </c:layout>
              <c:tx>
                <c:rich>
                  <a:bodyPr/>
                  <a:lstStyle/>
                  <a:p>
                    <a:r>
                      <a:rPr lang="ru-RU" sz="2600" b="1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НДФЛ</a:t>
                    </a:r>
                  </a:p>
                  <a:p>
                    <a:r>
                      <a:rPr lang="ru-RU" sz="2600" b="1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182,3</a:t>
                    </a:r>
                    <a:endParaRPr lang="ru-RU" sz="2600" b="1" dirty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1"/>
              <c:layout>
                <c:manualLayout>
                  <c:x val="3.5931943626401092E-2"/>
                  <c:y val="5.056363336172557E-2"/>
                </c:manualLayout>
              </c:layout>
              <c:tx>
                <c:rich>
                  <a:bodyPr/>
                  <a:lstStyle/>
                  <a:p>
                    <a:r>
                      <a:rPr lang="ru-RU" b="1" dirty="0"/>
                      <a:t>Налоги на имущество </a:t>
                    </a:r>
                    <a:r>
                      <a:rPr lang="ru-RU" b="1" dirty="0" smtClean="0"/>
                      <a:t>72,5</a:t>
                    </a:r>
                    <a:endParaRPr lang="ru-RU" b="1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2"/>
              <c:layout>
                <c:manualLayout>
                  <c:x val="-4.8696046558319613E-2"/>
                  <c:y val="8.9296019578071567E-2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/>
                      <a:t>Налоги на совокупный доход  (ЕСХН, </a:t>
                    </a:r>
                    <a:r>
                      <a:rPr lang="ru-RU" b="1" dirty="0" err="1" smtClean="0"/>
                      <a:t>ЕНВД,патент</a:t>
                    </a:r>
                    <a:r>
                      <a:rPr lang="ru-RU" b="1" dirty="0" smtClean="0"/>
                      <a:t>)</a:t>
                    </a:r>
                  </a:p>
                  <a:p>
                    <a:r>
                      <a:rPr lang="ru-RU" b="1" dirty="0" smtClean="0"/>
                      <a:t>44,1</a:t>
                    </a:r>
                    <a:endParaRPr lang="ru-RU" b="1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3"/>
              <c:layout>
                <c:manualLayout>
                  <c:x val="-0.10581535051922701"/>
                  <c:y val="-4.9821046118332525E-2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>
                        <a:latin typeface="+mn-lt"/>
                        <a:cs typeface="Times New Roman" pitchFamily="18" charset="0"/>
                      </a:rPr>
                      <a:t>А</a:t>
                    </a:r>
                    <a:r>
                      <a:rPr lang="ru-RU" b="1" dirty="0" smtClean="0">
                        <a:latin typeface="+mn-lt"/>
                      </a:rPr>
                      <a:t>кцизы</a:t>
                    </a:r>
                  </a:p>
                  <a:p>
                    <a:r>
                      <a:rPr lang="ru-RU" b="1" dirty="0" smtClean="0">
                        <a:latin typeface="+mn-lt"/>
                      </a:rPr>
                      <a:t>14,4</a:t>
                    </a:r>
                    <a:endParaRPr lang="ru-RU" b="1" dirty="0">
                      <a:latin typeface="+mn-lt"/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4"/>
              <c:layout>
                <c:manualLayout>
                  <c:x val="-3.5032157573382135E-2"/>
                  <c:y val="-0.1460211982619215"/>
                </c:manualLayout>
              </c:layout>
              <c:tx>
                <c:rich>
                  <a:bodyPr/>
                  <a:lstStyle/>
                  <a:p>
                    <a:r>
                      <a:rPr lang="ru-RU" sz="1800" b="1" dirty="0"/>
                      <a:t>Госпошлина</a:t>
                    </a:r>
                  </a:p>
                  <a:p>
                    <a:r>
                      <a:rPr lang="ru-RU" sz="1800" b="1" dirty="0"/>
                      <a:t> </a:t>
                    </a:r>
                    <a:r>
                      <a:rPr lang="ru-RU" sz="1800" b="1" dirty="0" smtClean="0"/>
                      <a:t>6,8</a:t>
                    </a:r>
                    <a:endParaRPr lang="ru-RU" sz="1800" b="1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5"/>
              <c:layout>
                <c:manualLayout>
                  <c:x val="-7.6741397565484301E-2"/>
                  <c:y val="-0.13640633293831594"/>
                </c:manualLayout>
              </c:layout>
              <c:tx>
                <c:rich>
                  <a:bodyPr/>
                  <a:lstStyle/>
                  <a:p>
                    <a:r>
                      <a:rPr lang="ru-RU" sz="1800" b="1" dirty="0"/>
                      <a:t>Неналоговые доходы</a:t>
                    </a:r>
                  </a:p>
                  <a:p>
                    <a:r>
                      <a:rPr lang="ru-RU" sz="1800" b="1" dirty="0"/>
                      <a:t> </a:t>
                    </a:r>
                    <a:r>
                      <a:rPr lang="ru-RU" sz="1800" b="1" dirty="0" smtClean="0"/>
                      <a:t>77,7</a:t>
                    </a:r>
                    <a:endParaRPr lang="ru-RU" sz="1800" b="1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6"/>
              <c:layout>
                <c:manualLayout>
                  <c:x val="0.16647746861134274"/>
                  <c:y val="2.9629422249596391E-3"/>
                </c:manualLayout>
              </c:layout>
              <c:tx>
                <c:rich>
                  <a:bodyPr/>
                  <a:lstStyle/>
                  <a:p>
                    <a:r>
                      <a:rPr lang="ru-RU" b="1" dirty="0">
                        <a:latin typeface="+mn-lt"/>
                        <a:cs typeface="Times New Roman" pitchFamily="18" charset="0"/>
                      </a:rPr>
                      <a:t>Н</a:t>
                    </a:r>
                    <a:r>
                      <a:rPr lang="ru-RU" b="1" dirty="0">
                        <a:latin typeface="+mn-lt"/>
                      </a:rPr>
                      <a:t>алог на </a:t>
                    </a:r>
                    <a:r>
                      <a:rPr lang="ru-RU" b="1" dirty="0" smtClean="0">
                        <a:latin typeface="+mn-lt"/>
                      </a:rPr>
                      <a:t>прибыль</a:t>
                    </a:r>
                  </a:p>
                  <a:p>
                    <a:r>
                      <a:rPr lang="ru-RU" b="1" dirty="0" smtClean="0">
                        <a:latin typeface="+mn-lt"/>
                      </a:rPr>
                      <a:t> </a:t>
                    </a:r>
                    <a:r>
                      <a:rPr lang="ru-RU" b="1" dirty="0">
                        <a:latin typeface="+mn-lt"/>
                      </a:rPr>
                      <a:t>1,2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spPr>
              <a:gradFill rotWithShape="1">
                <a:gsLst>
                  <a:gs pos="0">
                    <a:schemeClr val="accent3">
                      <a:tint val="50000"/>
                      <a:satMod val="300000"/>
                    </a:schemeClr>
                  </a:gs>
                  <a:gs pos="35000">
                    <a:schemeClr val="accent3">
                      <a:tint val="37000"/>
                      <a:satMod val="300000"/>
                    </a:schemeClr>
                  </a:gs>
                  <a:gs pos="100000">
                    <a:schemeClr val="accent3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/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 </c:separator>
            <c:showLeaderLines val="1"/>
          </c:dLbls>
          <c:cat>
            <c:strRef>
              <c:f>Лист1!$A$2:$A$7</c:f>
              <c:strCache>
                <c:ptCount val="6"/>
                <c:pt idx="0">
                  <c:v>Налог на доходы физических лиц</c:v>
                </c:pt>
                <c:pt idx="1">
                  <c:v>Налоги на имущество</c:v>
                </c:pt>
                <c:pt idx="2">
                  <c:v>Налоги на совокупный доход (УСНО, ЕСХН, ЕНВД)</c:v>
                </c:pt>
                <c:pt idx="3">
                  <c:v>Акцизы</c:v>
                </c:pt>
                <c:pt idx="4">
                  <c:v>Госпошлина</c:v>
                </c:pt>
                <c:pt idx="5">
                  <c:v>Неналоговые доходы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182.3</c:v>
                </c:pt>
                <c:pt idx="1">
                  <c:v>72.5</c:v>
                </c:pt>
                <c:pt idx="2">
                  <c:v>44.1</c:v>
                </c:pt>
                <c:pt idx="3">
                  <c:v>14.4</c:v>
                </c:pt>
                <c:pt idx="4">
                  <c:v>6.8</c:v>
                </c:pt>
                <c:pt idx="5">
                  <c:v>77.7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ln w="19050"/>
  </c:spPr>
  <c:txPr>
    <a:bodyPr/>
    <a:lstStyle/>
    <a:p>
      <a:pPr>
        <a:defRPr sz="2000"/>
      </a:pPr>
      <a:endParaRPr lang="ru-RU"/>
    </a:p>
  </c:tx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20"/>
      <c:hPercent val="100"/>
      <c:rotY val="4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6394965482195897E-2"/>
          <c:y val="8.966037989398512E-2"/>
          <c:w val="0.55061862474127143"/>
          <c:h val="0.8049596775499271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18"/>
          <c:dPt>
            <c:idx val="0"/>
            <c:bubble3D val="0"/>
            <c:spPr>
              <a:solidFill>
                <a:srgbClr val="0033CC"/>
              </a:solidFill>
            </c:spPr>
          </c:dPt>
          <c:dPt>
            <c:idx val="1"/>
            <c:bubble3D val="0"/>
            <c:spPr>
              <a:solidFill>
                <a:srgbClr val="00CC00"/>
              </a:solidFill>
            </c:spPr>
          </c:dPt>
          <c:dLbls>
            <c:dLbl>
              <c:idx val="0"/>
              <c:layout>
                <c:manualLayout>
                  <c:x val="-0.10495605818892632"/>
                  <c:y val="0.17144063913633537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65 млн. 833 тыс.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5471731520713155E-5"/>
                  <c:y val="0.14185127888790691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44</a:t>
                    </a:r>
                    <a:r>
                      <a:rPr lang="ru-RU" dirty="0" smtClean="0"/>
                      <a:t> млн. 345 тыс.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-2.3386575805558522E-2"/>
                </c:manualLayout>
              </c:layout>
              <c:tx>
                <c:rich>
                  <a:bodyPr/>
                  <a:lstStyle/>
                  <a:p>
                    <a:r>
                      <a:rPr lang="en-US" sz="1500" dirty="0" smtClean="0"/>
                      <a:t>13</a:t>
                    </a:r>
                    <a:r>
                      <a:rPr lang="ru-RU" sz="1500" dirty="0" smtClean="0"/>
                      <a:t> млн. 422 тыс.</a:t>
                    </a:r>
                    <a:endParaRPr lang="en-US" sz="15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7946124249930505E-2"/>
                  <c:y val="-0.14362211525695948"/>
                </c:manualLayout>
              </c:layout>
              <c:tx>
                <c:rich>
                  <a:bodyPr/>
                  <a:lstStyle/>
                  <a:p>
                    <a:r>
                      <a:rPr lang="ru-RU" sz="1500" dirty="0" smtClean="0"/>
                      <a:t>8 млн. 863 тыс</a:t>
                    </a:r>
                    <a:r>
                      <a:rPr lang="ru-RU" dirty="0" smtClean="0"/>
                      <a:t>.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9.4025383290161038E-2"/>
                  <c:y val="-8.7371042636073093E-2"/>
                </c:manualLayout>
              </c:layout>
              <c:tx>
                <c:rich>
                  <a:bodyPr/>
                  <a:lstStyle/>
                  <a:p>
                    <a:r>
                      <a:rPr lang="ru-RU" sz="1500" dirty="0" smtClean="0"/>
                      <a:t>6,7 млн.</a:t>
                    </a:r>
                    <a:endParaRPr lang="en-US" sz="15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4.9462424373341918E-2"/>
                  <c:y val="-0.1923747583567286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12,3 млн.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4.7696031736195528E-2"/>
                  <c:y val="-0.15013636451948292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2</a:t>
                    </a:r>
                    <a:r>
                      <a:rPr lang="ru-RU" smtClean="0"/>
                      <a:t>,0</a:t>
                    </a:r>
                    <a:r>
                      <a:rPr lang="ru-RU" baseline="0" smtClean="0"/>
                      <a:t> млн.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4.3433870827807593E-2"/>
                  <c:y val="-4.0825974749290082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15,7 млн.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solidFill>
                  <a:prstClr val="black">
                    <a:shade val="95000"/>
                    <a:satMod val="105000"/>
                  </a:prstClr>
                </a:solidFill>
              </a:ln>
            </c:spPr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Лист1!$A$2:$A$9</c:f>
              <c:strCache>
                <c:ptCount val="8"/>
                <c:pt idx="0">
                  <c:v>Земельный налог</c:v>
                </c:pt>
                <c:pt idx="1">
                  <c:v>НДФЛ</c:v>
                </c:pt>
                <c:pt idx="4">
                  <c:v>Имущество физических лиц</c:v>
                </c:pt>
                <c:pt idx="5">
                  <c:v>ЕСХН</c:v>
                </c:pt>
                <c:pt idx="7">
                  <c:v>Неналоговые доходы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65.8</c:v>
                </c:pt>
                <c:pt idx="1">
                  <c:v>44.3</c:v>
                </c:pt>
                <c:pt idx="4">
                  <c:v>6.7</c:v>
                </c:pt>
                <c:pt idx="5">
                  <c:v>12.3</c:v>
                </c:pt>
                <c:pt idx="7">
                  <c:v>15.7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egendEntry>
        <c:idx val="2"/>
        <c:delete val="1"/>
      </c:legendEntry>
      <c:legendEntry>
        <c:idx val="3"/>
        <c:delete val="1"/>
      </c:legendEntry>
      <c:legendEntry>
        <c:idx val="6"/>
        <c:delete val="1"/>
      </c:legendEntry>
      <c:layout>
        <c:manualLayout>
          <c:xMode val="edge"/>
          <c:yMode val="edge"/>
          <c:x val="0.62042145539598914"/>
          <c:y val="0"/>
          <c:w val="0.34953382372990632"/>
          <c:h val="1"/>
        </c:manualLayout>
      </c:layout>
      <c:overlay val="0"/>
      <c:txPr>
        <a:bodyPr/>
        <a:lstStyle/>
        <a:p>
          <a:pPr>
            <a:defRPr sz="1800" b="1">
              <a:latin typeface="+mn-lt"/>
              <a:cs typeface="Times New Roman" pitchFamily="18" charset="0"/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9205942526302412E-2"/>
          <c:y val="2.546674708101234E-3"/>
          <c:w val="0.82036993494975652"/>
          <c:h val="0.534699646899140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12"/>
          <c:dLbls>
            <c:dLbl>
              <c:idx val="0"/>
              <c:layout>
                <c:manualLayout>
                  <c:x val="-0.11867467312061189"/>
                  <c:y val="3.5533893979574196E-2"/>
                </c:manualLayout>
              </c:layout>
              <c:spPr>
                <a:solidFill>
                  <a:schemeClr val="bg1"/>
                </a:solidFill>
              </c:spPr>
              <c:txPr>
                <a:bodyPr/>
                <a:lstStyle/>
                <a:p>
                  <a:pPr>
                    <a:defRPr sz="2200" b="1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2612251678534667"/>
                  <c:y val="-0.20013583146846203"/>
                </c:manualLayout>
              </c:layout>
              <c:spPr>
                <a:solidFill>
                  <a:schemeClr val="bg1"/>
                </a:solidFill>
              </c:spPr>
              <c:txPr>
                <a:bodyPr/>
                <a:lstStyle/>
                <a:p>
                  <a:pPr>
                    <a:defRPr sz="2200" b="1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8362681924231463E-3"/>
                  <c:y val="2.5560767000124092E-3"/>
                </c:manualLayout>
              </c:layout>
              <c:spPr>
                <a:solidFill>
                  <a:schemeClr val="bg1"/>
                </a:solidFill>
              </c:spPr>
              <c:txPr>
                <a:bodyPr/>
                <a:lstStyle/>
                <a:p>
                  <a:pPr>
                    <a:defRPr sz="2200" b="1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9.7477435457362968E-2"/>
                  <c:y val="2.5560767000124092E-3"/>
                </c:manualLayout>
              </c:layout>
              <c:tx>
                <c:rich>
                  <a:bodyPr/>
                  <a:lstStyle/>
                  <a:p>
                    <a:pPr>
                      <a:defRPr sz="2200" b="1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ru-RU" sz="2200" dirty="0" smtClean="0">
                        <a:latin typeface="Times New Roman" pitchFamily="18" charset="0"/>
                        <a:cs typeface="Times New Roman" pitchFamily="18" charset="0"/>
                      </a:rPr>
                      <a:t>9,65</a:t>
                    </a:r>
                    <a:r>
                      <a:rPr lang="en-US" sz="2200" dirty="0" smtClean="0">
                        <a:latin typeface="Times New Roman" pitchFamily="18" charset="0"/>
                        <a:cs typeface="Times New Roman" pitchFamily="18" charset="0"/>
                      </a:rPr>
                      <a:t>%</a:t>
                    </a:r>
                    <a:endParaRPr lang="en-US" sz="2200" dirty="0"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spPr>
                <a:solidFill>
                  <a:schemeClr val="bg1"/>
                </a:solidFill>
              </c:sp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Лист1!$A$2:$A$5</c:f>
              <c:strCache>
                <c:ptCount val="4"/>
                <c:pt idx="0">
                  <c:v>Аренда земельных участков - 33,5 млн. рублей</c:v>
                </c:pt>
                <c:pt idx="1">
                  <c:v>Доходы от продажи земли - 36,2 млн. рублей, имущества - 0,9 млн. рублей</c:v>
                </c:pt>
                <c:pt idx="2">
                  <c:v>Аренда имущества - 1,3 млн. рублей</c:v>
                </c:pt>
                <c:pt idx="3">
                  <c:v>Прочие доходы - 5,8 млн. рублей</c:v>
                </c:pt>
              </c:strCache>
            </c:strRef>
          </c:cat>
          <c:val>
            <c:numRef>
              <c:f>Лист1!$B$2:$B$5</c:f>
              <c:numCache>
                <c:formatCode>0.00%</c:formatCode>
                <c:ptCount val="4"/>
                <c:pt idx="0">
                  <c:v>0.43110000000000004</c:v>
                </c:pt>
                <c:pt idx="1">
                  <c:v>0.47750000000000004</c:v>
                </c:pt>
                <c:pt idx="2">
                  <c:v>2.1900000000000003E-2</c:v>
                </c:pt>
                <c:pt idx="3">
                  <c:v>7.4600000000000014E-2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>
        <c:manualLayout>
          <c:xMode val="edge"/>
          <c:yMode val="edge"/>
          <c:x val="1.9479396925245859E-2"/>
          <c:y val="0.53553288765016449"/>
          <c:w val="0.96712302560251961"/>
          <c:h val="0.44767006564488215"/>
        </c:manualLayout>
      </c:layout>
      <c:overlay val="0"/>
      <c:txPr>
        <a:bodyPr/>
        <a:lstStyle/>
        <a:p>
          <a:pPr>
            <a:spcBef>
              <a:spcPts val="0"/>
            </a:spcBef>
            <a:defRPr sz="1800" b="1">
              <a:latin typeface="+mn-lt"/>
              <a:cs typeface="Times New Roman" pitchFamily="18" charset="0"/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00CC00"/>
              </a:solidFill>
            </c:spPr>
          </c:dPt>
          <c:dPt>
            <c:idx val="1"/>
            <c:invertIfNegative val="0"/>
            <c:bubble3D val="0"/>
            <c:spPr>
              <a:solidFill>
                <a:srgbClr val="FF0000"/>
              </a:solidFill>
            </c:spPr>
          </c:dPt>
          <c:dLbls>
            <c:dLbl>
              <c:idx val="0"/>
              <c:layout>
                <c:manualLayout>
                  <c:x val="2.5945889993966388E-2"/>
                  <c:y val="-5.9952993548562934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1203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8828766659962653E-2"/>
                  <c:y val="-4.4964745161421703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1133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2015 год</c:v>
                </c:pt>
                <c:pt idx="1">
                  <c:v>2016 год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1203</c:v>
                </c:pt>
                <c:pt idx="1">
                  <c:v>1133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3"/>
        <c:gapDepth val="146"/>
        <c:shape val="cylinder"/>
        <c:axId val="117766784"/>
        <c:axId val="132645248"/>
        <c:axId val="0"/>
      </c:bar3DChart>
      <c:catAx>
        <c:axId val="117766784"/>
        <c:scaling>
          <c:orientation val="minMax"/>
        </c:scaling>
        <c:delete val="0"/>
        <c:axPos val="b"/>
        <c:majorTickMark val="out"/>
        <c:minorTickMark val="none"/>
        <c:tickLblPos val="nextTo"/>
        <c:crossAx val="132645248"/>
        <c:crosses val="autoZero"/>
        <c:auto val="1"/>
        <c:lblAlgn val="ctr"/>
        <c:lblOffset val="100"/>
        <c:noMultiLvlLbl val="0"/>
      </c:catAx>
      <c:valAx>
        <c:axId val="132645248"/>
        <c:scaling>
          <c:orientation val="minMax"/>
          <c:max val="1300"/>
          <c:min val="1"/>
        </c:scaling>
        <c:delete val="1"/>
        <c:axPos val="l"/>
        <c:numFmt formatCode="General" sourceLinked="1"/>
        <c:majorTickMark val="out"/>
        <c:minorTickMark val="none"/>
        <c:tickLblPos val="none"/>
        <c:crossAx val="1177667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0"/>
      <c:depthPercent val="6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5242038495188201"/>
          <c:y val="0.10682164207509623"/>
          <c:w val="0.47288943569553832"/>
          <c:h val="0.7667746979229637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31"/>
          <c:dPt>
            <c:idx val="0"/>
            <c:bubble3D val="0"/>
            <c:explosion val="3"/>
            <c:spPr>
              <a:solidFill>
                <a:srgbClr val="0033CC"/>
              </a:solidFill>
              <a:ln>
                <a:solidFill>
                  <a:schemeClr val="accent1"/>
                </a:solidFill>
              </a:ln>
            </c:spPr>
          </c:dPt>
          <c:dPt>
            <c:idx val="1"/>
            <c:bubble3D val="0"/>
            <c:spPr>
              <a:solidFill>
                <a:srgbClr val="FFFF00"/>
              </a:solidFill>
            </c:spPr>
          </c:dPt>
          <c:dPt>
            <c:idx val="2"/>
            <c:bubble3D val="0"/>
            <c:spPr>
              <a:solidFill>
                <a:srgbClr val="FF0000"/>
              </a:solidFill>
            </c:spPr>
          </c:dPt>
          <c:dPt>
            <c:idx val="3"/>
            <c:bubble3D val="0"/>
            <c:spPr>
              <a:solidFill>
                <a:srgbClr val="00FF00"/>
              </a:solidFill>
            </c:spPr>
          </c:dPt>
          <c:dLbls>
            <c:dLbl>
              <c:idx val="0"/>
              <c:layout>
                <c:manualLayout>
                  <c:x val="-0.24898556430446273"/>
                  <c:y val="0.12415310212032332"/>
                </c:manualLayout>
              </c:layout>
              <c:tx>
                <c:rich>
                  <a:bodyPr/>
                  <a:lstStyle/>
                  <a:p>
                    <a:r>
                      <a:rPr lang="ru-RU" sz="2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Заработная плата 363,5</a:t>
                    </a:r>
                    <a:r>
                      <a:rPr lang="ru-RU" sz="2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  млн. </a:t>
                    </a:r>
                    <a:endParaRPr lang="en-US" sz="2200" dirty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8.8888888888891116E-4"/>
                  <c:y val="0.10430878679569851"/>
                </c:manualLayout>
              </c:layout>
              <c:tx>
                <c:rich>
                  <a:bodyPr/>
                  <a:lstStyle/>
                  <a:p>
                    <a:r>
                      <a:rPr lang="ru-RU" sz="18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Текущий</a:t>
                    </a:r>
                    <a:r>
                      <a:rPr lang="ru-RU" sz="18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 ремонт  4,8 млн.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6866688538932726E-2"/>
                  <c:y val="-0.13021012918970959"/>
                </c:manualLayout>
              </c:layout>
              <c:tx>
                <c:rich>
                  <a:bodyPr/>
                  <a:lstStyle/>
                  <a:p>
                    <a:r>
                      <a:rPr lang="ru-RU" sz="18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Приобретение ОС   21,3 млн</a:t>
                    </a:r>
                    <a:r>
                      <a:rPr lang="ru-RU" sz="14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.,   </a:t>
                    </a:r>
                  </a:p>
                  <a:p>
                    <a:endParaRPr lang="en-US" sz="1400" dirty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23333333333333409"/>
                  <c:y val="-3.4557314406406602E-2"/>
                </c:manualLayout>
              </c:layout>
              <c:tx>
                <c:rich>
                  <a:bodyPr/>
                  <a:lstStyle/>
                  <a:p>
                    <a:r>
                      <a:rPr lang="ru-RU" sz="18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Расходы на содержание</a:t>
                    </a:r>
                  </a:p>
                  <a:p>
                    <a:r>
                      <a:rPr lang="ru-RU" sz="18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105,8 млн.</a:t>
                    </a:r>
                    <a:endParaRPr lang="en-US" sz="1800" dirty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22709459755030822"/>
                  <c:y val="-2.6914752808184866E-2"/>
                </c:manualLayout>
              </c:layout>
              <c:tx>
                <c:rich>
                  <a:bodyPr/>
                  <a:lstStyle/>
                  <a:p>
                    <a:r>
                      <a:rPr lang="ru-RU" sz="18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Остальные расходы</a:t>
                    </a:r>
                  </a:p>
                  <a:p>
                    <a:r>
                      <a:rPr lang="ru-RU" sz="18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 102,5 млн.</a:t>
                    </a:r>
                    <a:endParaRPr lang="en-US" sz="1800" dirty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4.9095691163606417E-2"/>
                  <c:y val="-1.9733506288281805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5.9507310309239433E-2"/>
                  <c:y val="-1.1175263326779318E-2"/>
                </c:manualLayout>
              </c:layout>
              <c:tx>
                <c:rich>
                  <a:bodyPr/>
                  <a:lstStyle/>
                  <a:p>
                    <a:r>
                      <a:rPr lang="en-US" sz="2000" b="1" smtClean="0">
                        <a:latin typeface="Times New Roman" pitchFamily="18" charset="0"/>
                        <a:cs typeface="Times New Roman" pitchFamily="18" charset="0"/>
                      </a:rPr>
                      <a:t>0,8</a:t>
                    </a:r>
                    <a:endParaRPr lang="en-US" sz="2000" b="1" dirty="0"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Заработная плата</c:v>
                </c:pt>
                <c:pt idx="1">
                  <c:v>Текущий ремонт</c:v>
                </c:pt>
                <c:pt idx="2">
                  <c:v>Приобретения основных средств</c:v>
                </c:pt>
                <c:pt idx="3">
                  <c:v>Расходы на содержание 89,3 млн.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363.5</c:v>
                </c:pt>
                <c:pt idx="1">
                  <c:v>4.8</c:v>
                </c:pt>
                <c:pt idx="2">
                  <c:v>21.3</c:v>
                </c:pt>
                <c:pt idx="3">
                  <c:v>105.8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0"/>
      <c:depthPercent val="6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4087051618547923E-2"/>
          <c:y val="4.3202769456653953E-2"/>
          <c:w val="0.52844499125109368"/>
          <c:h val="0.8555633711905583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3"/>
          <c:dPt>
            <c:idx val="0"/>
            <c:bubble3D val="0"/>
            <c:spPr>
              <a:solidFill>
                <a:srgbClr val="0033CC"/>
              </a:solidFill>
              <a:ln>
                <a:solidFill>
                  <a:schemeClr val="accent1"/>
                </a:solidFill>
              </a:ln>
            </c:spPr>
          </c:dPt>
          <c:dPt>
            <c:idx val="1"/>
            <c:bubble3D val="0"/>
            <c:spPr>
              <a:solidFill>
                <a:srgbClr val="FFFF00"/>
              </a:solidFill>
            </c:spPr>
          </c:dPt>
          <c:dPt>
            <c:idx val="2"/>
            <c:bubble3D val="0"/>
            <c:spPr>
              <a:solidFill>
                <a:srgbClr val="FF0000"/>
              </a:solidFill>
            </c:spPr>
          </c:dPt>
          <c:dPt>
            <c:idx val="3"/>
            <c:bubble3D val="0"/>
            <c:spPr>
              <a:solidFill>
                <a:srgbClr val="00FF00"/>
              </a:solidFill>
            </c:spPr>
          </c:dPt>
          <c:dLbls>
            <c:dLbl>
              <c:idx val="0"/>
              <c:layout>
                <c:manualLayout>
                  <c:x val="-5.7318897637796379E-2"/>
                  <c:y val="-0.2306038102970408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/>
                      <a:t> 55,3 млн.</a:t>
                    </a:r>
                    <a:endParaRPr lang="en-US" b="1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25505555555555554"/>
                  <c:y val="-0.17223248753386775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/>
                      <a:t>20 млн</a:t>
                    </a:r>
                    <a:r>
                      <a:rPr lang="ru-RU" b="1" dirty="0" smtClean="0"/>
                      <a:t>.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5599846894138233E-2"/>
                  <c:y val="0.11701891461438202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/>
                      <a:t>0,7 млн.</a:t>
                    </a:r>
                    <a:endParaRPr lang="en-US" b="1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14539665354330741"/>
                  <c:y val="-6.0379668772610876E-2"/>
                </c:manualLayout>
              </c:layout>
              <c:tx>
                <c:rich>
                  <a:bodyPr/>
                  <a:lstStyle/>
                  <a:p>
                    <a:r>
                      <a:rPr lang="ru-RU" b="1" baseline="0" dirty="0" smtClean="0"/>
                      <a:t> 20,0млн.</a:t>
                    </a:r>
                    <a:endParaRPr lang="en-US" b="1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3.681692913385827E-2"/>
                  <c:y val="-1.4569160204186381E-2"/>
                </c:manualLayout>
              </c:layout>
              <c:tx>
                <c:rich>
                  <a:bodyPr/>
                  <a:lstStyle/>
                  <a:p>
                    <a:r>
                      <a:rPr lang="ru-RU" sz="2000" b="1" dirty="0" smtClean="0"/>
                      <a:t>млн.</a:t>
                    </a:r>
                    <a:endParaRPr lang="en-US" b="1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4.9095691163606348E-2"/>
                  <c:y val="-1.9733506288281786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5.9507310309239433E-2"/>
                  <c:y val="-1.1175263326779318E-2"/>
                </c:manualLayout>
              </c:layout>
              <c:tx>
                <c:rich>
                  <a:bodyPr/>
                  <a:lstStyle/>
                  <a:p>
                    <a:r>
                      <a:rPr lang="en-US" sz="2000" b="1" smtClean="0">
                        <a:latin typeface="Times New Roman" pitchFamily="18" charset="0"/>
                        <a:cs typeface="Times New Roman" pitchFamily="18" charset="0"/>
                      </a:rPr>
                      <a:t>0,8</a:t>
                    </a:r>
                    <a:endParaRPr lang="en-US" sz="2000" b="1" dirty="0"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Заработная плата</c:v>
                </c:pt>
                <c:pt idx="1">
                  <c:v>Проведение праздничных мероприятий</c:v>
                </c:pt>
                <c:pt idx="2">
                  <c:v>Расходы на содержание учреждений культуры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55.3</c:v>
                </c:pt>
                <c:pt idx="1">
                  <c:v>0.7</c:v>
                </c:pt>
                <c:pt idx="2">
                  <c:v>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egendEntry>
        <c:idx val="1"/>
        <c:delete val="1"/>
      </c:legendEntry>
      <c:layout>
        <c:manualLayout>
          <c:xMode val="edge"/>
          <c:yMode val="edge"/>
          <c:x val="2.6335739282589692E-2"/>
          <c:y val="0.72977383652025041"/>
          <c:w val="0.61260629921260001"/>
          <c:h val="0.12454817075257175"/>
        </c:manualLayout>
      </c:layout>
      <c:overlay val="0"/>
      <c:txPr>
        <a:bodyPr/>
        <a:lstStyle/>
        <a:p>
          <a:pPr>
            <a:defRPr b="1">
              <a:latin typeface="+mn-lt"/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794370886073107E-2"/>
          <c:y val="0.25019354986267583"/>
          <c:w val="0.5122775433669905"/>
          <c:h val="0.5075361512261925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17"/>
          <c:dPt>
            <c:idx val="0"/>
            <c:bubble3D val="0"/>
            <c:spPr>
              <a:solidFill>
                <a:srgbClr val="0033CC"/>
              </a:solidFill>
            </c:spPr>
          </c:dPt>
          <c:dPt>
            <c:idx val="1"/>
            <c:bubble3D val="0"/>
            <c:spPr>
              <a:solidFill>
                <a:srgbClr val="FF0000"/>
              </a:solidFill>
            </c:spPr>
          </c:dPt>
          <c:dPt>
            <c:idx val="2"/>
            <c:bubble3D val="0"/>
            <c:spPr>
              <a:solidFill>
                <a:srgbClr val="00FF00"/>
              </a:solidFill>
            </c:spPr>
          </c:dPt>
          <c:dPt>
            <c:idx val="3"/>
            <c:bubble3D val="0"/>
            <c:spPr>
              <a:solidFill>
                <a:srgbClr val="DD2384"/>
              </a:solidFill>
              <a:ln>
                <a:solidFill>
                  <a:srgbClr val="FFFF00"/>
                </a:solidFill>
              </a:ln>
            </c:spPr>
          </c:dPt>
          <c:dPt>
            <c:idx val="4"/>
            <c:bubble3D val="0"/>
            <c:spPr>
              <a:solidFill>
                <a:srgbClr val="FFFF00"/>
              </a:solidFill>
            </c:spPr>
          </c:dPt>
          <c:dLbls>
            <c:dLbl>
              <c:idx val="0"/>
              <c:layout>
                <c:manualLayout>
                  <c:x val="-0.18532645711768353"/>
                  <c:y val="-0.14965911971502141"/>
                </c:manualLayout>
              </c:layout>
              <c:tx>
                <c:rich>
                  <a:bodyPr/>
                  <a:lstStyle/>
                  <a:p>
                    <a:r>
                      <a:rPr lang="ru-RU" sz="1600" b="1" dirty="0" smtClean="0">
                        <a:latin typeface="+mn-lt"/>
                        <a:cs typeface="Times New Roman" pitchFamily="18" charset="0"/>
                      </a:rPr>
                      <a:t>Социально- </a:t>
                    </a:r>
                    <a:r>
                      <a:rPr lang="ru-RU" sz="1600" b="1" dirty="0">
                        <a:latin typeface="+mn-lt"/>
                        <a:cs typeface="Times New Roman" pitchFamily="18" charset="0"/>
                      </a:rPr>
                      <a:t>значимые расходы </a:t>
                    </a:r>
                    <a:r>
                      <a:rPr lang="ru-RU" sz="1600" b="1" dirty="0" smtClean="0">
                        <a:latin typeface="+mn-lt"/>
                        <a:cs typeface="Times New Roman" pitchFamily="18" charset="0"/>
                      </a:rPr>
                      <a:t> 275,6 млн. руб.</a:t>
                    </a:r>
                    <a:r>
                      <a:rPr lang="ru-RU" sz="1600" b="1" baseline="0" dirty="0" smtClean="0">
                        <a:latin typeface="+mn-lt"/>
                        <a:cs typeface="Times New Roman" pitchFamily="18" charset="0"/>
                      </a:rPr>
                      <a:t> </a:t>
                    </a:r>
                    <a:r>
                      <a:rPr lang="ru-RU" sz="1600" b="1" dirty="0" smtClean="0">
                        <a:latin typeface="+mn-lt"/>
                        <a:cs typeface="Times New Roman" pitchFamily="18" charset="0"/>
                      </a:rPr>
                      <a:t>(59,5%)</a:t>
                    </a:r>
                    <a:endParaRPr lang="ru-RU" sz="1600" b="1" dirty="0">
                      <a:latin typeface="+mn-lt"/>
                      <a:cs typeface="Times New Roman" pitchFamily="18" charset="0"/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1"/>
              <c:layout>
                <c:manualLayout>
                  <c:x val="8.5635403044083869E-4"/>
                  <c:y val="2.3920132807035265E-2"/>
                </c:manualLayout>
              </c:layout>
              <c:tx>
                <c:rich>
                  <a:bodyPr/>
                  <a:lstStyle/>
                  <a:p>
                    <a:r>
                      <a:rPr lang="ru-RU" sz="1600" b="1" dirty="0" smtClean="0">
                        <a:latin typeface="+mn-lt"/>
                        <a:cs typeface="Times New Roman" pitchFamily="18" charset="0"/>
                      </a:rPr>
                      <a:t>Капитальные расходы</a:t>
                    </a:r>
                  </a:p>
                  <a:p>
                    <a:r>
                      <a:rPr lang="ru-RU" sz="1600" b="1" dirty="0" smtClean="0">
                        <a:latin typeface="+mn-lt"/>
                        <a:cs typeface="Times New Roman" pitchFamily="18" charset="0"/>
                      </a:rPr>
                      <a:t>16,1 млн. руб. (3,5 %)</a:t>
                    </a:r>
                    <a:endParaRPr lang="ru-RU" sz="1600" b="1" dirty="0">
                      <a:latin typeface="+mn-lt"/>
                      <a:cs typeface="Times New Roman" pitchFamily="18" charset="0"/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2"/>
              <c:layout>
                <c:manualLayout>
                  <c:x val="1.3431555173410933E-3"/>
                  <c:y val="-7.116955196685161E-2"/>
                </c:manualLayout>
              </c:layout>
              <c:tx>
                <c:rich>
                  <a:bodyPr/>
                  <a:lstStyle/>
                  <a:p>
                    <a:r>
                      <a:rPr lang="ru-RU" sz="1600" b="1" dirty="0">
                        <a:latin typeface="Times New Roman" pitchFamily="18" charset="0"/>
                        <a:cs typeface="Times New Roman" pitchFamily="18" charset="0"/>
                      </a:rPr>
                      <a:t>Иные расходы </a:t>
                    </a:r>
                    <a:endParaRPr lang="ru-RU" sz="1600" b="1" dirty="0" smtClean="0"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r>
                      <a:rPr lang="ru-RU" sz="1600" b="1" dirty="0" smtClean="0">
                        <a:latin typeface="Times New Roman" pitchFamily="18" charset="0"/>
                        <a:cs typeface="Times New Roman" pitchFamily="18" charset="0"/>
                      </a:rPr>
                      <a:t> 131,4</a:t>
                    </a:r>
                  </a:p>
                  <a:p>
                    <a:r>
                      <a:rPr lang="ru-RU" sz="1600" b="1" dirty="0" smtClean="0">
                        <a:latin typeface="Times New Roman" pitchFamily="18" charset="0"/>
                        <a:cs typeface="Times New Roman" pitchFamily="18" charset="0"/>
                      </a:rPr>
                      <a:t> млн. руб.</a:t>
                    </a:r>
                    <a:r>
                      <a:rPr lang="ru-RU" sz="1600" b="1" baseline="0" dirty="0" smtClean="0">
                        <a:latin typeface="Times New Roman" pitchFamily="18" charset="0"/>
                        <a:cs typeface="Times New Roman" pitchFamily="18" charset="0"/>
                      </a:rPr>
                      <a:t> (28,4%)</a:t>
                    </a:r>
                    <a:endParaRPr lang="ru-RU" sz="1600" b="1" dirty="0"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3"/>
              <c:layout>
                <c:manualLayout>
                  <c:x val="9.6861849388750768E-2"/>
                  <c:y val="-0.13982781590749249"/>
                </c:manualLayout>
              </c:layout>
              <c:tx>
                <c:rich>
                  <a:bodyPr/>
                  <a:lstStyle/>
                  <a:p>
                    <a:r>
                      <a:rPr lang="ru-RU" sz="1600" b="1" dirty="0" err="1">
                        <a:solidFill>
                          <a:schemeClr val="dk1"/>
                        </a:solidFill>
                        <a:latin typeface="+mn-lt"/>
                        <a:ea typeface="+mn-ea"/>
                        <a:cs typeface="Times New Roman" pitchFamily="18" charset="0"/>
                      </a:rPr>
                      <a:t>Софинансирование</a:t>
                    </a:r>
                    <a:r>
                      <a:rPr lang="ru-RU" sz="1600" b="1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Times New Roman" pitchFamily="18" charset="0"/>
                      </a:rPr>
                      <a:t> </a:t>
                    </a:r>
                    <a:r>
                      <a:rPr lang="ru-RU" sz="1600" b="1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Times New Roman" pitchFamily="18" charset="0"/>
                      </a:rPr>
                      <a:t>субсидий</a:t>
                    </a:r>
                  </a:p>
                  <a:p>
                    <a:r>
                      <a:rPr lang="ru-RU" sz="1600" b="1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Times New Roman" pitchFamily="18" charset="0"/>
                      </a:rPr>
                      <a:t>  2,0 млн. руб. (0,4%)</a:t>
                    </a:r>
                    <a:endParaRPr lang="ru-RU" sz="1600" b="1" dirty="0">
                      <a:solidFill>
                        <a:schemeClr val="dk1"/>
                      </a:solidFill>
                      <a:latin typeface="+mn-lt"/>
                      <a:ea typeface="+mn-ea"/>
                      <a:cs typeface="Times New Roman" pitchFamily="18" charset="0"/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4"/>
              <c:layout>
                <c:manualLayout>
                  <c:x val="0.26965454004258593"/>
                  <c:y val="-3.4900537670273596E-2"/>
                </c:manualLayout>
              </c:layout>
              <c:tx>
                <c:rich>
                  <a:bodyPr/>
                  <a:lstStyle/>
                  <a:p>
                    <a:r>
                      <a:rPr lang="ru-RU" b="1" dirty="0">
                        <a:latin typeface="+mn-lt"/>
                      </a:rPr>
                      <a:t>Расходы за счет дорожного фонда </a:t>
                    </a:r>
                    <a:r>
                      <a:rPr lang="ru-RU" b="1" dirty="0" smtClean="0">
                        <a:latin typeface="+mn-lt"/>
                      </a:rPr>
                      <a:t> 38,2 млн. руб.  (8,2%)</a:t>
                    </a:r>
                    <a:endParaRPr lang="ru-RU" b="1" dirty="0">
                      <a:latin typeface="+mn-lt"/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5"/>
              <c:layout>
                <c:manualLayout>
                  <c:x val="-6.7223634954764633E-2"/>
                  <c:y val="0.10241463509628419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6"/>
              <c:layout>
                <c:manualLayout>
                  <c:x val="5.9559883858044449E-2"/>
                  <c:y val="-0.13257203924333458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7"/>
              <c:layout>
                <c:manualLayout>
                  <c:x val="0"/>
                  <c:y val="0.1441150497695332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8"/>
              <c:layout>
                <c:manualLayout>
                  <c:x val="4.2184262185866052E-2"/>
                  <c:y val="1.6670786639207791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9"/>
              <c:layout>
                <c:manualLayout>
                  <c:x val="7.2177082794562643E-3"/>
                  <c:y val="-4.9574993700813724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10"/>
              <c:layout>
                <c:manualLayout>
                  <c:x val="7.7330656760087324E-2"/>
                  <c:y val="6.5251025555222608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11"/>
              <c:layout>
                <c:manualLayout>
                  <c:x val="-0.10075650522605629"/>
                  <c:y val="-4.5158608344812293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12"/>
              <c:layout>
                <c:manualLayout>
                  <c:x val="6.7161177097504479E-2"/>
                  <c:y val="-4.831316931338471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spPr>
              <a:gradFill rotWithShape="1">
                <a:gsLst>
                  <a:gs pos="0">
                    <a:schemeClr val="accent3">
                      <a:tint val="50000"/>
                      <a:satMod val="300000"/>
                    </a:schemeClr>
                  </a:gs>
                  <a:gs pos="35000">
                    <a:schemeClr val="accent3">
                      <a:tint val="37000"/>
                      <a:satMod val="300000"/>
                    </a:schemeClr>
                  </a:gs>
                  <a:gs pos="100000">
                    <a:schemeClr val="accent3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/>
              <a:lstStyle/>
              <a:p>
                <a:pPr>
                  <a:defRPr b="1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 </c:separator>
            <c:showLeaderLines val="1"/>
          </c:dLbls>
          <c:cat>
            <c:strRef>
              <c:f>Лист1!$A$2:$A$6</c:f>
              <c:strCache>
                <c:ptCount val="5"/>
                <c:pt idx="0">
                  <c:v>Социально-значимые расходы</c:v>
                </c:pt>
                <c:pt idx="1">
                  <c:v>Капитальные расходы</c:v>
                </c:pt>
                <c:pt idx="2">
                  <c:v>Иные расходы</c:v>
                </c:pt>
                <c:pt idx="3">
                  <c:v>Софинансирование субсидий</c:v>
                </c:pt>
                <c:pt idx="4">
                  <c:v>Расходы за счет дорожного фонда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275.60000000000002</c:v>
                </c:pt>
                <c:pt idx="1">
                  <c:v>16.100000000000001</c:v>
                </c:pt>
                <c:pt idx="2">
                  <c:v>131.4</c:v>
                </c:pt>
                <c:pt idx="3">
                  <c:v>2</c:v>
                </c:pt>
                <c:pt idx="4">
                  <c:v>38.200000000000003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ln w="19050"/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1"/>
    <c:view3D>
      <c:rotX val="10"/>
      <c:rotY val="0"/>
      <c:depthPercent val="100"/>
      <c:rAngAx val="0"/>
      <c:perspective val="30"/>
    </c:view3D>
    <c:floor>
      <c:thickness val="0"/>
      <c:spPr>
        <a:solidFill>
          <a:schemeClr val="bg1">
            <a:lumMod val="85000"/>
            <a:alpha val="30000"/>
          </a:schemeClr>
        </a:solidFill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3.8031319910516254E-2"/>
          <c:y val="0.10756972111553822"/>
          <c:w val="0.86800894854586164"/>
          <c:h val="0.7330677290836645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 w="9566">
                <a:noFill/>
              </a:ln>
            </c:spPr>
          </c:dPt>
          <c:dPt>
            <c:idx val="1"/>
            <c:invertIfNegative val="0"/>
            <c:bubble3D val="0"/>
            <c:spPr>
              <a:solidFill>
                <a:srgbClr val="FF0000"/>
              </a:solidFill>
              <a:ln w="9566">
                <a:noFill/>
              </a:ln>
            </c:spPr>
          </c:dPt>
          <c:dLbls>
            <c:dLbl>
              <c:idx val="0"/>
              <c:layout>
                <c:manualLayout>
                  <c:x val="8.6444166209471863E-3"/>
                  <c:y val="-2.8780959955340833E-2"/>
                </c:manualLayout>
              </c:layout>
              <c:tx>
                <c:rich>
                  <a:bodyPr/>
                  <a:lstStyle/>
                  <a:p>
                    <a:pPr>
                      <a:defRPr b="1"/>
                    </a:pPr>
                    <a:r>
                      <a:rPr lang="ru-RU" dirty="0" smtClean="0"/>
                      <a:t>1199</a:t>
                    </a:r>
                    <a:endParaRPr lang="ru-RU" dirty="0"/>
                  </a:p>
                </c:rich>
              </c:tx>
              <c:spPr>
                <a:noFill/>
                <a:ln w="25507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4.1465813887670211E-3"/>
                  <c:y val="-2.9191029567060201E-2"/>
                </c:manualLayout>
              </c:layout>
              <c:tx>
                <c:rich>
                  <a:bodyPr/>
                  <a:lstStyle/>
                  <a:p>
                    <a:pPr>
                      <a:defRPr b="1"/>
                    </a:pPr>
                    <a:r>
                      <a:rPr lang="ru-RU" dirty="0" smtClean="0"/>
                      <a:t>1113</a:t>
                    </a:r>
                  </a:p>
                </c:rich>
              </c:tx>
              <c:spPr>
                <a:noFill/>
                <a:ln w="25507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" sourceLinked="0"/>
            <c:spPr>
              <a:noFill/>
              <a:ln w="25507">
                <a:noFill/>
              </a:ln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2015 год</c:v>
                </c:pt>
                <c:pt idx="1">
                  <c:v>2016 год</c:v>
                </c:pt>
              </c:strCache>
            </c:strRef>
          </c:cat>
          <c:val>
            <c:numRef>
              <c:f>Лист1!$B$2:$B$3</c:f>
              <c:numCache>
                <c:formatCode>0</c:formatCode>
                <c:ptCount val="2"/>
                <c:pt idx="0">
                  <c:v>1199</c:v>
                </c:pt>
                <c:pt idx="1">
                  <c:v>1113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6"/>
        <c:gapDepth val="254"/>
        <c:shape val="cylinder"/>
        <c:axId val="80477568"/>
        <c:axId val="84149376"/>
        <c:axId val="0"/>
      </c:bar3DChart>
      <c:catAx>
        <c:axId val="804775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8" b="1"/>
            </a:pPr>
            <a:endParaRPr lang="ru-RU"/>
          </a:p>
        </c:txPr>
        <c:crossAx val="84149376"/>
        <c:crosses val="autoZero"/>
        <c:auto val="1"/>
        <c:lblAlgn val="ctr"/>
        <c:lblOffset val="100"/>
        <c:noMultiLvlLbl val="0"/>
      </c:catAx>
      <c:valAx>
        <c:axId val="84149376"/>
        <c:scaling>
          <c:orientation val="minMax"/>
          <c:max val="200"/>
          <c:min val="70"/>
        </c:scaling>
        <c:delete val="1"/>
        <c:axPos val="l"/>
        <c:numFmt formatCode="0" sourceLinked="1"/>
        <c:majorTickMark val="out"/>
        <c:minorTickMark val="none"/>
        <c:tickLblPos val="none"/>
        <c:crossAx val="80477568"/>
        <c:crosses val="autoZero"/>
        <c:crossBetween val="between"/>
      </c:valAx>
      <c:spPr>
        <a:noFill/>
        <a:ln w="25412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009">
          <a:latin typeface="Arial" pitchFamily="34" charset="0"/>
          <a:cs typeface="Arial" pitchFamily="34" charset="0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5273858460171101E-2"/>
          <c:y val="2.3742020117422848E-2"/>
          <c:w val="0.6139545898408949"/>
          <c:h val="0.9253822224880996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cat>
            <c:strRef>
              <c:f>Лист1!$A$2:$A$3</c:f>
              <c:strCache>
                <c:ptCount val="2"/>
                <c:pt idx="0">
                  <c:v>Собственные доходы            398</c:v>
                </c:pt>
                <c:pt idx="1">
                  <c:v>Безвозмездные поступления 715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398</c:v>
                </c:pt>
                <c:pt idx="1">
                  <c:v>715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67284728220162293"/>
          <c:y val="0.25464886811023635"/>
          <c:w val="0.31577405377897222"/>
          <c:h val="0.60007726377952764"/>
        </c:manualLayout>
      </c:layout>
      <c:overlay val="0"/>
      <c:txPr>
        <a:bodyPr/>
        <a:lstStyle/>
        <a:p>
          <a:pPr>
            <a:defRPr sz="20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7941939476941784E-2"/>
          <c:y val="5.1203988087345137E-2"/>
          <c:w val="0.89024763622956393"/>
          <c:h val="0.7427353501940728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-2.0833333333333412E-2"/>
                  <c:y val="-3.75103101775184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4305555555555556E-2"/>
                  <c:y val="-3.51652966423816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8749999999999999E-2"/>
                  <c:y val="9.37500000000017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5555555555555558E-3"/>
                  <c:y val="-6.01705190299495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/>
              <a:lstStyle/>
              <a:p>
                <a:pPr>
                  <a:defRPr sz="2400" b="1">
                    <a:solidFill>
                      <a:schemeClr val="dk1"/>
                    </a:solidFill>
                    <a:latin typeface="Times New Roman" pitchFamily="18" charset="0"/>
                    <a:ea typeface="+mn-ea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Дотации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41.4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0"/>
              <c:layout>
                <c:manualLayout>
                  <c:x val="4.7545983236324384E-2"/>
                  <c:y val="-7.07809285558320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6388888888888904E-3"/>
                  <c:y val="-2.30504342657538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0833333333333412E-2"/>
                  <c:y val="-9.37500000000017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1944444444444442E-2"/>
                  <c:y val="-5.50906972587340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/>
              <a:lstStyle/>
              <a:p>
                <a:pPr>
                  <a:defRPr sz="2000" b="1">
                    <a:solidFill>
                      <a:schemeClr val="dk1"/>
                    </a:solidFill>
                    <a:latin typeface="Times New Roman" pitchFamily="18" charset="0"/>
                    <a:ea typeface="+mn-ea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Дотации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40.4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40512896"/>
        <c:axId val="40522880"/>
        <c:axId val="0"/>
      </c:bar3DChart>
      <c:catAx>
        <c:axId val="40512896"/>
        <c:scaling>
          <c:orientation val="minMax"/>
        </c:scaling>
        <c:delete val="1"/>
        <c:axPos val="b"/>
        <c:majorTickMark val="out"/>
        <c:minorTickMark val="none"/>
        <c:tickLblPos val="none"/>
        <c:crossAx val="40522880"/>
        <c:crosses val="autoZero"/>
        <c:auto val="1"/>
        <c:lblAlgn val="ctr"/>
        <c:lblOffset val="100"/>
        <c:noMultiLvlLbl val="0"/>
      </c:catAx>
      <c:valAx>
        <c:axId val="4052288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4051289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7448255484737588"/>
          <c:y val="0.80568310510301733"/>
          <c:w val="0.45103489030525268"/>
          <c:h val="0.1772488988678716"/>
        </c:manualLayout>
      </c:layout>
      <c:overlay val="0"/>
      <c:txPr>
        <a:bodyPr/>
        <a:lstStyle/>
        <a:p>
          <a:pPr>
            <a:defRPr sz="2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0158500254437003E-2"/>
          <c:y val="2.1156273092962172E-2"/>
          <c:w val="0.79527711863472161"/>
          <c:h val="0.81626922121279977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"/>
          <c:y val="0.61364727980906564"/>
          <c:w val="0.88222716366145548"/>
          <c:h val="0.37988819850780137"/>
        </c:manualLayout>
      </c:layout>
      <c:overlay val="0"/>
      <c:txPr>
        <a:bodyPr/>
        <a:lstStyle/>
        <a:p>
          <a:pPr>
            <a:defRPr sz="20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1007697068661275E-2"/>
          <c:y val="5.4735297610611452E-2"/>
          <c:w val="0.64482702994549013"/>
          <c:h val="0.7352487730640252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5.2979075034896893E-3"/>
                  <c:y val="-4.5039969103962053E-2"/>
                </c:manualLayout>
              </c:layout>
              <c:tx>
                <c:rich>
                  <a:bodyPr/>
                  <a:lstStyle/>
                  <a:p>
                    <a:r>
                      <a:rPr lang="ru-RU" sz="2000" dirty="0" smtClean="0"/>
                      <a:t>576,6</a:t>
                    </a:r>
                    <a:endParaRPr lang="en-US" sz="20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4305555555555556E-2"/>
                  <c:y val="-3.51652966423816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8749999999999999E-2"/>
                  <c:y val="9.37500000000017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5555555555555558E-3"/>
                  <c:y val="-6.01705190299495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gradFill rotWithShape="1">
                <a:gsLst>
                  <a:gs pos="0">
                    <a:schemeClr val="tx2">
                      <a:lumMod val="60000"/>
                      <a:lumOff val="40000"/>
                    </a:schemeClr>
                  </a:gs>
                  <a:gs pos="35000">
                    <a:prstClr val="black">
                      <a:tint val="37000"/>
                      <a:satMod val="300000"/>
                    </a:prstClr>
                  </a:gs>
                  <a:gs pos="100000">
                    <a:prstClr val="black">
                      <a:tint val="15000"/>
                      <a:satMod val="350000"/>
                    </a:prst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/>
              <a:lstStyle/>
              <a:p>
                <a:pPr>
                  <a:defRPr sz="2400" b="1">
                    <a:solidFill>
                      <a:schemeClr val="dk1"/>
                    </a:solidFill>
                    <a:latin typeface="Times New Roman" pitchFamily="18" charset="0"/>
                    <a:ea typeface="+mn-ea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Субвенции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576.6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0"/>
              <c:layout>
                <c:manualLayout>
                  <c:x val="3.7093377162948984E-2"/>
                  <c:y val="-5.9582885852189571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613,6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6388888888888904E-3"/>
                  <c:y val="-2.30504342657538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0833333333333412E-2"/>
                  <c:y val="-9.37500000000017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1944444444444442E-2"/>
                  <c:y val="-5.50906972587342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/>
              <a:lstStyle/>
              <a:p>
                <a:pPr>
                  <a:defRPr sz="2000" b="1">
                    <a:solidFill>
                      <a:schemeClr val="dk1"/>
                    </a:solidFill>
                    <a:latin typeface="Times New Roman" pitchFamily="18" charset="0"/>
                    <a:ea typeface="+mn-ea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Субвенции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613.6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43395328"/>
        <c:axId val="43413504"/>
        <c:axId val="0"/>
      </c:bar3DChart>
      <c:catAx>
        <c:axId val="43395328"/>
        <c:scaling>
          <c:orientation val="minMax"/>
        </c:scaling>
        <c:delete val="1"/>
        <c:axPos val="b"/>
        <c:majorTickMark val="out"/>
        <c:minorTickMark val="none"/>
        <c:tickLblPos val="none"/>
        <c:crossAx val="43413504"/>
        <c:crosses val="autoZero"/>
        <c:auto val="1"/>
        <c:lblAlgn val="ctr"/>
        <c:lblOffset val="100"/>
        <c:noMultiLvlLbl val="0"/>
      </c:catAx>
      <c:valAx>
        <c:axId val="4341350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4339532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4121182741183599"/>
          <c:y val="0.88995336497002142"/>
          <c:w val="0.45103489030525318"/>
          <c:h val="9.0450046996541827E-2"/>
        </c:manualLayout>
      </c:layout>
      <c:overlay val="0"/>
      <c:txPr>
        <a:bodyPr/>
        <a:lstStyle/>
        <a:p>
          <a:pPr>
            <a:defRPr sz="24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374901574803149E-2"/>
          <c:y val="4.8647063592973855E-2"/>
          <c:w val="0.84934251415990003"/>
          <c:h val="0.951352936407025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8"/>
          <c:dPt>
            <c:idx val="0"/>
            <c:bubble3D val="0"/>
            <c:spPr>
              <a:solidFill>
                <a:srgbClr val="0033CC"/>
              </a:solidFill>
            </c:spPr>
          </c:dPt>
          <c:dPt>
            <c:idx val="1"/>
            <c:bubble3D val="0"/>
            <c:spPr>
              <a:solidFill>
                <a:srgbClr val="FF0000"/>
              </a:solidFill>
            </c:spPr>
          </c:dPt>
          <c:dPt>
            <c:idx val="2"/>
            <c:bubble3D val="0"/>
            <c:spPr>
              <a:solidFill>
                <a:srgbClr val="FFFF00"/>
              </a:solidFill>
            </c:spPr>
          </c:dPt>
          <c:dPt>
            <c:idx val="3"/>
            <c:bubble3D val="0"/>
            <c:spPr>
              <a:solidFill>
                <a:srgbClr val="00CC00"/>
              </a:solidFill>
            </c:spPr>
          </c:dPt>
          <c:dLbls>
            <c:dLbl>
              <c:idx val="0"/>
              <c:layout>
                <c:manualLayout>
                  <c:x val="-0.19393847074795442"/>
                  <c:y val="-5.83034674483391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/>
              <a:lstStyle/>
              <a:p>
                <a:pPr>
                  <a:defRPr b="1">
                    <a:solidFill>
                      <a:schemeClr val="dk1"/>
                    </a:solidFill>
                    <a:latin typeface="Times New Roman" pitchFamily="18" charset="0"/>
                    <a:ea typeface="+mn-ea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Социальная политика </c:v>
                </c:pt>
                <c:pt idx="1">
                  <c:v>Национальная экономика</c:v>
                </c:pt>
                <c:pt idx="2">
                  <c:v>Общегосударственные вопросы</c:v>
                </c:pt>
                <c:pt idx="3">
                  <c:v>Образование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246.8</c:v>
                </c:pt>
                <c:pt idx="1">
                  <c:v>5.4</c:v>
                </c:pt>
                <c:pt idx="2">
                  <c:v>2.5</c:v>
                </c:pt>
                <c:pt idx="3">
                  <c:v>316.3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9.6907283516710699E-2"/>
          <c:y val="0.71718047111368965"/>
          <c:w val="0.87649021036175234"/>
          <c:h val="0.28059716275313479"/>
        </c:manualLayout>
      </c:layout>
      <c:overlay val="0"/>
      <c:txPr>
        <a:bodyPr/>
        <a:lstStyle/>
        <a:p>
          <a:pPr>
            <a:defRPr sz="18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20"/>
      <c:hPercent val="100"/>
      <c:rotY val="4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3584141463682391E-2"/>
          <c:y val="0.17704862494049994"/>
          <c:w val="0.49721296838952783"/>
          <c:h val="0.7278524025089020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2"/>
          <c:dPt>
            <c:idx val="0"/>
            <c:bubble3D val="0"/>
            <c:explosion val="26"/>
            <c:spPr>
              <a:solidFill>
                <a:srgbClr val="0033CC"/>
              </a:solidFill>
            </c:spPr>
          </c:dPt>
          <c:dPt>
            <c:idx val="1"/>
            <c:bubble3D val="0"/>
            <c:explosion val="17"/>
            <c:spPr>
              <a:solidFill>
                <a:srgbClr val="00CC00"/>
              </a:solidFill>
            </c:spPr>
          </c:dPt>
          <c:cat>
            <c:strRef>
              <c:f>Лист1!$A$2:$A$3</c:f>
              <c:strCache>
                <c:ptCount val="2"/>
                <c:pt idx="0">
                  <c:v>На выполнение полномочий муниципального района</c:v>
                </c:pt>
                <c:pt idx="1">
                  <c:v>На выполнение полномочий сельских поселений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28.6</c:v>
                </c:pt>
                <c:pt idx="1">
                  <c:v>19.5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49393437456288586"/>
          <c:y val="0"/>
          <c:w val="0.34953382372990632"/>
          <c:h val="1"/>
        </c:manualLayout>
      </c:layout>
      <c:overlay val="0"/>
      <c:txPr>
        <a:bodyPr/>
        <a:lstStyle/>
        <a:p>
          <a:pPr>
            <a:defRPr sz="2600" b="1">
              <a:latin typeface="+mn-lt"/>
              <a:cs typeface="Times New Roman" pitchFamily="18" charset="0"/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20"/>
      <c:hPercent val="100"/>
      <c:rotY val="4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5151669408142271E-2"/>
          <c:y val="0.11793304740903369"/>
          <c:w val="0.49721296838952672"/>
          <c:h val="0.7278524025089007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2"/>
          <c:dPt>
            <c:idx val="0"/>
            <c:bubble3D val="0"/>
            <c:explosion val="26"/>
            <c:spPr>
              <a:solidFill>
                <a:srgbClr val="0033CC"/>
              </a:solidFill>
            </c:spPr>
          </c:dPt>
          <c:dPt>
            <c:idx val="1"/>
            <c:bubble3D val="0"/>
            <c:explosion val="17"/>
            <c:spPr>
              <a:solidFill>
                <a:srgbClr val="00CC00"/>
              </a:solidFill>
            </c:spPr>
          </c:dPt>
          <c:dPt>
            <c:idx val="2"/>
            <c:bubble3D val="0"/>
            <c:spPr>
              <a:solidFill>
                <a:srgbClr val="FF0000"/>
              </a:solidFill>
            </c:spPr>
          </c:dPt>
          <c:dPt>
            <c:idx val="3"/>
            <c:bubble3D val="0"/>
            <c:spPr>
              <a:solidFill>
                <a:srgbClr val="7030A0"/>
              </a:solidFill>
            </c:spPr>
          </c:dPt>
          <c:dPt>
            <c:idx val="4"/>
            <c:bubble3D val="0"/>
            <c:spPr>
              <a:solidFill>
                <a:srgbClr val="00CCFF"/>
              </a:solidFill>
            </c:spPr>
          </c:dPt>
          <c:dPt>
            <c:idx val="5"/>
            <c:bubble3D val="0"/>
            <c:spPr>
              <a:solidFill>
                <a:srgbClr val="BC126B"/>
              </a:solidFill>
            </c:spPr>
          </c:dPt>
          <c:dPt>
            <c:idx val="6"/>
            <c:bubble3D val="0"/>
            <c:spPr>
              <a:solidFill>
                <a:srgbClr val="FFFF00"/>
              </a:solidFill>
            </c:spPr>
          </c:dPt>
          <c:dPt>
            <c:idx val="7"/>
            <c:bubble3D val="0"/>
            <c:spPr>
              <a:solidFill>
                <a:srgbClr val="FF3300"/>
              </a:solidFill>
            </c:spPr>
          </c:dPt>
          <c:cat>
            <c:strRef>
              <c:f>Лист1!$A$2:$A$9</c:f>
              <c:strCache>
                <c:ptCount val="8"/>
                <c:pt idx="0">
                  <c:v>Образование</c:v>
                </c:pt>
                <c:pt idx="1">
                  <c:v>Культура</c:v>
                </c:pt>
                <c:pt idx="2">
                  <c:v>Содержание дорог  (район и поселения) </c:v>
                </c:pt>
                <c:pt idx="3">
                  <c:v>Поддержка субъектов малого бизнеса </c:v>
                </c:pt>
                <c:pt idx="4">
                  <c:v>Здравоохранение</c:v>
                </c:pt>
                <c:pt idx="5">
                  <c:v>Строительство и реконструкция объектов водоснабжения</c:v>
                </c:pt>
                <c:pt idx="6">
                  <c:v>Возмещение предприятиям ЖКХ</c:v>
                </c:pt>
                <c:pt idx="7">
                  <c:v>Кап.ремонт объектов трансопртной инфраструктуры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2.1</c:v>
                </c:pt>
                <c:pt idx="1">
                  <c:v>12.6</c:v>
                </c:pt>
                <c:pt idx="2">
                  <c:v>6.9</c:v>
                </c:pt>
                <c:pt idx="3">
                  <c:v>5</c:v>
                </c:pt>
                <c:pt idx="4">
                  <c:v>6.3</c:v>
                </c:pt>
                <c:pt idx="5">
                  <c:v>1.7</c:v>
                </c:pt>
                <c:pt idx="6">
                  <c:v>0.9</c:v>
                </c:pt>
                <c:pt idx="7">
                  <c:v>9.8000000000000007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49252896255362733"/>
          <c:y val="0"/>
          <c:w val="0.44369642835010376"/>
          <c:h val="1"/>
        </c:manualLayout>
      </c:layout>
      <c:overlay val="0"/>
      <c:txPr>
        <a:bodyPr/>
        <a:lstStyle/>
        <a:p>
          <a:pPr>
            <a:defRPr sz="2000" b="1">
              <a:latin typeface="+mn-lt"/>
              <a:cs typeface="Times New Roman" pitchFamily="18" charset="0"/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0.22112</cdr:x>
      <cdr:y>0.45718</cdr:y>
    </cdr:from>
    <cdr:to>
      <cdr:x>0.3742</cdr:x>
      <cdr:y>0.51814</cdr:y>
    </cdr:to>
    <cdr:sp macro="" textlink="">
      <cdr:nvSpPr>
        <cdr:cNvPr id="3" name="Прямоугольник 2"/>
        <cdr:cNvSpPr/>
      </cdr:nvSpPr>
      <cdr:spPr>
        <a:xfrm xmlns:a="http://schemas.openxmlformats.org/drawingml/2006/main">
          <a:off x="936104" y="2160240"/>
          <a:ext cx="648072" cy="288032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85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0.21937</cdr:x>
      <cdr:y>0.44098</cdr:y>
    </cdr:from>
    <cdr:to>
      <cdr:x>0.43536</cdr:x>
      <cdr:y>0.63449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928694" y="208367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316,3</a:t>
          </a:r>
        </a:p>
        <a:p xmlns:a="http://schemas.openxmlformats.org/drawingml/2006/main">
          <a:endParaRPr lang="ru-RU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0.87251</cdr:x>
      <cdr:y>0.14573</cdr:y>
    </cdr:from>
    <cdr:to>
      <cdr:x>1</cdr:x>
      <cdr:y>0.29146</cdr:y>
    </cdr:to>
    <cdr:sp macro="" textlink="">
      <cdr:nvSpPr>
        <cdr:cNvPr id="14" name="Двойные круглые скобки 13"/>
        <cdr:cNvSpPr/>
      </cdr:nvSpPr>
      <cdr:spPr>
        <a:xfrm xmlns:a="http://schemas.openxmlformats.org/drawingml/2006/main">
          <a:off x="7884433" y="720080"/>
          <a:ext cx="1152063" cy="720077"/>
        </a:xfrm>
        <a:prstGeom xmlns:a="http://schemas.openxmlformats.org/drawingml/2006/main" prst="bracketPair">
          <a:avLst/>
        </a:prstGeom>
        <a:solidFill xmlns:a="http://schemas.openxmlformats.org/drawingml/2006/main">
          <a:srgbClr val="1F497D">
            <a:lumMod val="20000"/>
            <a:lumOff val="80000"/>
            <a:alpha val="70000"/>
          </a:srgbClr>
        </a:solidFill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>
          <a:outerShdw blurRad="190500" dir="2700000" algn="ctr">
            <a:srgbClr val="4F81BD">
              <a:lumMod val="20000"/>
              <a:lumOff val="80000"/>
              <a:alpha val="90000"/>
            </a:srgbClr>
          </a:outerShdw>
        </a:effectLst>
        <a:scene3d xmlns:a="http://schemas.openxmlformats.org/drawingml/2006/main">
          <a:camera prst="orthographicFront">
            <a:rot lat="0" lon="0" rev="0"/>
          </a:camera>
          <a:lightRig rig="glow" dir="t">
            <a:rot lat="0" lon="0" rev="4800000"/>
          </a:lightRig>
        </a:scene3d>
        <a:sp3d xmlns:a="http://schemas.openxmlformats.org/drawingml/2006/main" prstMaterial="matte">
          <a:bevelT w="127000" h="63500"/>
        </a:sp3d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lIns="0" tIns="0" rIns="0" bIns="0" anchor="ctr"/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Calibri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Calibri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Calibri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Calibri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Calibri"/>
            </a:defRPr>
          </a:lvl5pPr>
          <a:lvl6pPr marL="2286000" algn="l" defTabSz="914400" rtl="0" eaLnBrk="1" latinLnBrk="0" hangingPunct="1">
            <a:defRPr kern="1200">
              <a:solidFill>
                <a:sysClr val="window" lastClr="FFFFFF"/>
              </a:solidFill>
              <a:latin typeface="Calibri"/>
            </a:defRPr>
          </a:lvl6pPr>
          <a:lvl7pPr marL="2743200" algn="l" defTabSz="914400" rtl="0" eaLnBrk="1" latinLnBrk="0" hangingPunct="1">
            <a:defRPr kern="1200">
              <a:solidFill>
                <a:sysClr val="window" lastClr="FFFFFF"/>
              </a:solidFill>
              <a:latin typeface="Calibri"/>
            </a:defRPr>
          </a:lvl7pPr>
          <a:lvl8pPr marL="3200400" algn="l" defTabSz="914400" rtl="0" eaLnBrk="1" latinLnBrk="0" hangingPunct="1">
            <a:defRPr kern="1200">
              <a:solidFill>
                <a:sysClr val="window" lastClr="FFFFFF"/>
              </a:solidFill>
              <a:latin typeface="Calibri"/>
            </a:defRPr>
          </a:lvl8pPr>
          <a:lvl9pPr marL="3657600" algn="l" defTabSz="914400" rtl="0" eaLnBrk="1" latinLnBrk="0" hangingPunct="1">
            <a:defRPr kern="12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 fontAlgn="auto">
            <a:spcBef>
              <a:spcPts val="0"/>
            </a:spcBef>
            <a:spcAft>
              <a:spcPts val="0"/>
            </a:spcAft>
            <a:defRPr/>
          </a:pPr>
          <a:r>
            <a:rPr lang="ru-RU" sz="2800" b="1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28,6</a:t>
          </a:r>
          <a:endParaRPr lang="ru-RU" sz="2800" b="1" dirty="0">
            <a:solidFill>
              <a:sysClr val="windowText" lastClr="00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0.87654</cdr:x>
      <cdr:y>0.65579</cdr:y>
    </cdr:from>
    <cdr:to>
      <cdr:x>1</cdr:x>
      <cdr:y>0.77237</cdr:y>
    </cdr:to>
    <cdr:sp macro="" textlink="">
      <cdr:nvSpPr>
        <cdr:cNvPr id="3" name="Двойные круглые скобки 2"/>
        <cdr:cNvSpPr/>
      </cdr:nvSpPr>
      <cdr:spPr>
        <a:xfrm xmlns:a="http://schemas.openxmlformats.org/drawingml/2006/main">
          <a:off x="7920850" y="3240360"/>
          <a:ext cx="1115646" cy="576042"/>
        </a:xfrm>
        <a:prstGeom xmlns:a="http://schemas.openxmlformats.org/drawingml/2006/main" prst="bracketPair">
          <a:avLst/>
        </a:prstGeom>
        <a:solidFill xmlns:a="http://schemas.openxmlformats.org/drawingml/2006/main">
          <a:srgbClr val="1F497D">
            <a:lumMod val="20000"/>
            <a:lumOff val="80000"/>
            <a:alpha val="70000"/>
          </a:srgbClr>
        </a:solidFill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>
          <a:outerShdw blurRad="190500" dir="2700000" algn="ctr">
            <a:srgbClr val="4F81BD">
              <a:lumMod val="20000"/>
              <a:lumOff val="80000"/>
              <a:alpha val="90000"/>
            </a:srgbClr>
          </a:outerShdw>
        </a:effectLst>
        <a:scene3d xmlns:a="http://schemas.openxmlformats.org/drawingml/2006/main">
          <a:camera prst="orthographicFront">
            <a:rot lat="0" lon="0" rev="0"/>
          </a:camera>
          <a:lightRig rig="glow" dir="t">
            <a:rot lat="0" lon="0" rev="4800000"/>
          </a:lightRig>
        </a:scene3d>
        <a:sp3d xmlns:a="http://schemas.openxmlformats.org/drawingml/2006/main" prstMaterial="matte">
          <a:bevelT w="127000" h="63500"/>
        </a:sp3d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lIns="0" tIns="0" rIns="0" bIns="0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 fontAlgn="auto">
            <a:spcBef>
              <a:spcPts val="0"/>
            </a:spcBef>
            <a:spcAft>
              <a:spcPts val="0"/>
            </a:spcAft>
            <a:defRPr/>
          </a:pPr>
          <a:r>
            <a:rPr lang="ru-RU" sz="2800" b="1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19,5</a:t>
          </a:r>
        </a:p>
      </cdr:txBody>
    </cdr:sp>
  </cdr:relSizeAnchor>
  <cdr:relSizeAnchor xmlns:cdr="http://schemas.openxmlformats.org/drawingml/2006/chartDrawing">
    <cdr:from>
      <cdr:x>0.05578</cdr:x>
      <cdr:y>0.18945</cdr:y>
    </cdr:from>
    <cdr:to>
      <cdr:x>0.47811</cdr:x>
      <cdr:y>0.29146</cdr:y>
    </cdr:to>
    <cdr:sp macro="" textlink="">
      <cdr:nvSpPr>
        <cdr:cNvPr id="4" name="Двойные круглые скобки 3"/>
        <cdr:cNvSpPr/>
      </cdr:nvSpPr>
      <cdr:spPr>
        <a:xfrm xmlns:a="http://schemas.openxmlformats.org/drawingml/2006/main">
          <a:off x="504056" y="936104"/>
          <a:ext cx="3816383" cy="504056"/>
        </a:xfrm>
        <a:prstGeom xmlns:a="http://schemas.openxmlformats.org/drawingml/2006/main" prst="bracketPair">
          <a:avLst/>
        </a:prstGeom>
        <a:solidFill xmlns:a="http://schemas.openxmlformats.org/drawingml/2006/main">
          <a:srgbClr val="1F497D">
            <a:lumMod val="20000"/>
            <a:lumOff val="80000"/>
            <a:alpha val="70000"/>
          </a:srgbClr>
        </a:solidFill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>
          <a:outerShdw blurRad="190500" dir="2700000" algn="ctr">
            <a:srgbClr val="4F81BD">
              <a:lumMod val="20000"/>
              <a:lumOff val="80000"/>
              <a:alpha val="90000"/>
            </a:srgbClr>
          </a:outerShdw>
        </a:effectLst>
        <a:scene3d xmlns:a="http://schemas.openxmlformats.org/drawingml/2006/main">
          <a:camera prst="orthographicFront">
            <a:rot lat="0" lon="0" rev="0"/>
          </a:camera>
          <a:lightRig rig="glow" dir="t">
            <a:rot lat="0" lon="0" rev="4800000"/>
          </a:lightRig>
        </a:scene3d>
        <a:sp3d xmlns:a="http://schemas.openxmlformats.org/drawingml/2006/main" prstMaterial="matte">
          <a:bevelT w="127000" h="63500"/>
        </a:sp3d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lIns="0" tIns="0" rIns="0" bIns="0" anchor="ctr"/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Calibri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Calibri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Calibri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Calibri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Calibri"/>
            </a:defRPr>
          </a:lvl5pPr>
          <a:lvl6pPr marL="2286000" algn="l" defTabSz="914400" rtl="0" eaLnBrk="1" latinLnBrk="0" hangingPunct="1">
            <a:defRPr kern="1200">
              <a:solidFill>
                <a:sysClr val="window" lastClr="FFFFFF"/>
              </a:solidFill>
              <a:latin typeface="Calibri"/>
            </a:defRPr>
          </a:lvl6pPr>
          <a:lvl7pPr marL="2743200" algn="l" defTabSz="914400" rtl="0" eaLnBrk="1" latinLnBrk="0" hangingPunct="1">
            <a:defRPr kern="1200">
              <a:solidFill>
                <a:sysClr val="window" lastClr="FFFFFF"/>
              </a:solidFill>
              <a:latin typeface="Calibri"/>
            </a:defRPr>
          </a:lvl7pPr>
          <a:lvl8pPr marL="3200400" algn="l" defTabSz="914400" rtl="0" eaLnBrk="1" latinLnBrk="0" hangingPunct="1">
            <a:defRPr kern="1200">
              <a:solidFill>
                <a:sysClr val="window" lastClr="FFFFFF"/>
              </a:solidFill>
              <a:latin typeface="Calibri"/>
            </a:defRPr>
          </a:lvl8pPr>
          <a:lvl9pPr marL="3657600" algn="l" defTabSz="914400" rtl="0" eaLnBrk="1" latinLnBrk="0" hangingPunct="1">
            <a:defRPr kern="12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 fontAlgn="auto">
            <a:spcBef>
              <a:spcPts val="0"/>
            </a:spcBef>
            <a:spcAft>
              <a:spcPts val="0"/>
            </a:spcAft>
            <a:defRPr/>
          </a:pPr>
          <a:r>
            <a:rPr lang="ru-RU" sz="2400" b="1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Всего 48,1 </a:t>
          </a:r>
          <a:r>
            <a:rPr lang="ru-RU" sz="2600" b="1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млн</a:t>
          </a:r>
          <a:r>
            <a:rPr lang="ru-RU" sz="2400" b="1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. руб.</a:t>
          </a:r>
          <a:endParaRPr lang="ru-RU" sz="2400" b="1" dirty="0">
            <a:solidFill>
              <a:sysClr val="windowText" lastClr="00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0.92885</cdr:x>
      <cdr:y>0.74667</cdr:y>
    </cdr:from>
    <cdr:to>
      <cdr:x>1</cdr:x>
      <cdr:y>0.80496</cdr:y>
    </cdr:to>
    <cdr:sp macro="" textlink="">
      <cdr:nvSpPr>
        <cdr:cNvPr id="14" name="Двойные круглые скобки 13"/>
        <cdr:cNvSpPr/>
      </cdr:nvSpPr>
      <cdr:spPr>
        <a:xfrm xmlns:a="http://schemas.openxmlformats.org/drawingml/2006/main">
          <a:off x="8393586" y="4000528"/>
          <a:ext cx="642910" cy="312308"/>
        </a:xfrm>
        <a:prstGeom xmlns:a="http://schemas.openxmlformats.org/drawingml/2006/main" prst="bracketPair">
          <a:avLst/>
        </a:prstGeom>
        <a:solidFill xmlns:a="http://schemas.openxmlformats.org/drawingml/2006/main">
          <a:srgbClr val="1F497D">
            <a:lumMod val="20000"/>
            <a:lumOff val="80000"/>
            <a:alpha val="70000"/>
          </a:srgbClr>
        </a:solidFill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>
          <a:outerShdw blurRad="190500" dir="2700000" algn="ctr">
            <a:srgbClr val="4F81BD">
              <a:lumMod val="20000"/>
              <a:lumOff val="80000"/>
              <a:alpha val="90000"/>
            </a:srgbClr>
          </a:outerShdw>
        </a:effectLst>
        <a:scene3d xmlns:a="http://schemas.openxmlformats.org/drawingml/2006/main">
          <a:camera prst="orthographicFront">
            <a:rot lat="0" lon="0" rev="0"/>
          </a:camera>
          <a:lightRig rig="glow" dir="t">
            <a:rot lat="0" lon="0" rev="4800000"/>
          </a:lightRig>
        </a:scene3d>
        <a:sp3d xmlns:a="http://schemas.openxmlformats.org/drawingml/2006/main" prstMaterial="matte">
          <a:bevelT w="127000" h="63500"/>
        </a:sp3d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lIns="0" tIns="0" rIns="0" bIns="0" anchor="ctr"/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Calibri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Calibri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Calibri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Calibri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Calibri"/>
            </a:defRPr>
          </a:lvl5pPr>
          <a:lvl6pPr marL="2286000" algn="l" defTabSz="914400" rtl="0" eaLnBrk="1" latinLnBrk="0" hangingPunct="1">
            <a:defRPr kern="1200">
              <a:solidFill>
                <a:sysClr val="window" lastClr="FFFFFF"/>
              </a:solidFill>
              <a:latin typeface="Calibri"/>
            </a:defRPr>
          </a:lvl6pPr>
          <a:lvl7pPr marL="2743200" algn="l" defTabSz="914400" rtl="0" eaLnBrk="1" latinLnBrk="0" hangingPunct="1">
            <a:defRPr kern="1200">
              <a:solidFill>
                <a:sysClr val="window" lastClr="FFFFFF"/>
              </a:solidFill>
              <a:latin typeface="Calibri"/>
            </a:defRPr>
          </a:lvl7pPr>
          <a:lvl8pPr marL="3200400" algn="l" defTabSz="914400" rtl="0" eaLnBrk="1" latinLnBrk="0" hangingPunct="1">
            <a:defRPr kern="1200">
              <a:solidFill>
                <a:sysClr val="window" lastClr="FFFFFF"/>
              </a:solidFill>
              <a:latin typeface="Calibri"/>
            </a:defRPr>
          </a:lvl8pPr>
          <a:lvl9pPr marL="3657600" algn="l" defTabSz="914400" rtl="0" eaLnBrk="1" latinLnBrk="0" hangingPunct="1">
            <a:defRPr kern="12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 fontAlgn="auto">
            <a:spcBef>
              <a:spcPts val="0"/>
            </a:spcBef>
            <a:spcAft>
              <a:spcPts val="0"/>
            </a:spcAft>
            <a:defRPr/>
          </a:pPr>
          <a:r>
            <a:rPr lang="ru-RU" sz="2200" b="1" dirty="0" smtClean="0">
              <a:solidFill>
                <a:sysClr val="windowText" lastClr="000000"/>
              </a:solidFill>
            </a:rPr>
            <a:t>0,9</a:t>
          </a:r>
          <a:endParaRPr lang="ru-RU" sz="2200" b="1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0.89723</cdr:x>
      <cdr:y>0.88896</cdr:y>
    </cdr:from>
    <cdr:to>
      <cdr:x>1</cdr:x>
      <cdr:y>0.93334</cdr:y>
    </cdr:to>
    <cdr:sp macro="" textlink="">
      <cdr:nvSpPr>
        <cdr:cNvPr id="3" name="Двойные круглые скобки 2"/>
        <cdr:cNvSpPr/>
      </cdr:nvSpPr>
      <cdr:spPr>
        <a:xfrm xmlns:a="http://schemas.openxmlformats.org/drawingml/2006/main">
          <a:off x="8107834" y="4762893"/>
          <a:ext cx="928662" cy="237767"/>
        </a:xfrm>
        <a:prstGeom xmlns:a="http://schemas.openxmlformats.org/drawingml/2006/main" prst="bracketPair">
          <a:avLst/>
        </a:prstGeom>
        <a:solidFill xmlns:a="http://schemas.openxmlformats.org/drawingml/2006/main">
          <a:srgbClr val="1F497D">
            <a:lumMod val="20000"/>
            <a:lumOff val="80000"/>
            <a:alpha val="70000"/>
          </a:srgbClr>
        </a:solidFill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>
          <a:outerShdw blurRad="190500" dir="2700000" algn="ctr">
            <a:srgbClr val="4F81BD">
              <a:lumMod val="20000"/>
              <a:lumOff val="80000"/>
              <a:alpha val="90000"/>
            </a:srgbClr>
          </a:outerShdw>
        </a:effectLst>
        <a:scene3d xmlns:a="http://schemas.openxmlformats.org/drawingml/2006/main">
          <a:camera prst="orthographicFront">
            <a:rot lat="0" lon="0" rev="0"/>
          </a:camera>
          <a:lightRig rig="glow" dir="t">
            <a:rot lat="0" lon="0" rev="4800000"/>
          </a:lightRig>
        </a:scene3d>
        <a:sp3d xmlns:a="http://schemas.openxmlformats.org/drawingml/2006/main" prstMaterial="matte">
          <a:bevelT w="127000" h="63500"/>
        </a:sp3d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lIns="0" tIns="0" rIns="0" bIns="0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 fontAlgn="auto">
            <a:spcBef>
              <a:spcPts val="0"/>
            </a:spcBef>
            <a:spcAft>
              <a:spcPts val="0"/>
            </a:spcAft>
            <a:defRPr/>
          </a:pPr>
          <a:r>
            <a:rPr lang="ru-RU" sz="2200" b="1" dirty="0" smtClean="0">
              <a:solidFill>
                <a:sysClr val="windowText" lastClr="000000"/>
              </a:solidFill>
            </a:rPr>
            <a:t>9,8</a:t>
          </a:r>
          <a:endParaRPr lang="ru-RU" sz="2200" b="1" dirty="0">
            <a:solidFill>
              <a:sysClr val="windowText" lastClr="000000"/>
            </a:solidFill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0.62712</cdr:x>
      <cdr:y>0.0347</cdr:y>
    </cdr:from>
    <cdr:to>
      <cdr:x>1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704001" y="179905"/>
          <a:ext cx="2796957" cy="500467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0.57875</cdr:x>
      <cdr:y>0.42993</cdr:y>
    </cdr:from>
    <cdr:to>
      <cdr:x>0.98037</cdr:x>
      <cdr:y>0.99398</cdr:y>
    </cdr:to>
    <cdr:sp macro="" textlink="">
      <cdr:nvSpPr>
        <cdr:cNvPr id="4" name="Двойные круглые скобки 3"/>
        <cdr:cNvSpPr/>
      </cdr:nvSpPr>
      <cdr:spPr>
        <a:xfrm xmlns:a="http://schemas.openxmlformats.org/drawingml/2006/main">
          <a:off x="5292080" y="2304256"/>
          <a:ext cx="3672408" cy="3023035"/>
        </a:xfrm>
        <a:prstGeom xmlns:a="http://schemas.openxmlformats.org/drawingml/2006/main" prst="bracketPair">
          <a:avLst/>
        </a:prstGeom>
        <a:solidFill xmlns:a="http://schemas.openxmlformats.org/drawingml/2006/main">
          <a:srgbClr val="1F497D">
            <a:lumMod val="20000"/>
            <a:lumOff val="80000"/>
            <a:alpha val="70000"/>
          </a:srgbClr>
        </a:solidFill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>
          <a:outerShdw blurRad="190500" dir="2700000" algn="ctr">
            <a:srgbClr val="4F81BD">
              <a:lumMod val="20000"/>
              <a:lumOff val="80000"/>
              <a:alpha val="90000"/>
            </a:srgbClr>
          </a:outerShdw>
        </a:effectLst>
        <a:scene3d xmlns:a="http://schemas.openxmlformats.org/drawingml/2006/main">
          <a:camera prst="orthographicFront">
            <a:rot lat="0" lon="0" rev="0"/>
          </a:camera>
          <a:lightRig rig="glow" dir="t">
            <a:rot lat="0" lon="0" rev="4800000"/>
          </a:lightRig>
        </a:scene3d>
        <a:sp3d xmlns:a="http://schemas.openxmlformats.org/drawingml/2006/main" prstMaterial="matte">
          <a:bevelT w="127000" h="63500"/>
        </a:sp3d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lIns="0" tIns="0" rIns="0" bIns="0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just" fontAlgn="auto">
            <a:spcBef>
              <a:spcPts val="0"/>
            </a:spcBef>
            <a:spcAft>
              <a:spcPts val="0"/>
            </a:spcAft>
            <a:defRPr/>
          </a:pPr>
          <a:r>
            <a:rPr lang="ru-RU" sz="2000" b="1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Всего расходов  495,4 млн.</a:t>
          </a:r>
          <a:r>
            <a:rPr lang="ru-RU" sz="1800" b="1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</a:p>
        <a:p xmlns:a="http://schemas.openxmlformats.org/drawingml/2006/main">
          <a:pPr algn="just" fontAlgn="auto">
            <a:spcBef>
              <a:spcPts val="0"/>
            </a:spcBef>
            <a:spcAft>
              <a:spcPts val="0"/>
            </a:spcAft>
            <a:defRPr/>
          </a:pPr>
          <a:r>
            <a:rPr lang="ru-RU" sz="1800" b="1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(из них 174,5 млн. – местный бюджет)</a:t>
          </a:r>
        </a:p>
        <a:p xmlns:a="http://schemas.openxmlformats.org/drawingml/2006/main">
          <a:pPr algn="just" fontAlgn="auto">
            <a:spcBef>
              <a:spcPts val="0"/>
            </a:spcBef>
            <a:spcAft>
              <a:spcPts val="0"/>
            </a:spcAft>
            <a:buFont typeface="Arial" pitchFamily="34" charset="0"/>
            <a:buChar char="•"/>
            <a:defRPr/>
          </a:pPr>
          <a:r>
            <a:rPr lang="ru-RU" sz="1800" b="1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319 млн. –  общее</a:t>
          </a:r>
        </a:p>
        <a:p xmlns:a="http://schemas.openxmlformats.org/drawingml/2006/main">
          <a:pPr algn="just" fontAlgn="auto">
            <a:spcBef>
              <a:spcPts val="0"/>
            </a:spcBef>
            <a:spcAft>
              <a:spcPts val="0"/>
            </a:spcAft>
            <a:defRPr/>
          </a:pPr>
          <a:r>
            <a:rPr lang="ru-RU" sz="1800" b="1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                        образование</a:t>
          </a:r>
        </a:p>
        <a:p xmlns:a="http://schemas.openxmlformats.org/drawingml/2006/main">
          <a:pPr algn="just" fontAlgn="auto">
            <a:spcBef>
              <a:spcPts val="0"/>
            </a:spcBef>
            <a:spcAft>
              <a:spcPts val="0"/>
            </a:spcAft>
            <a:buFont typeface="Arial" pitchFamily="34" charset="0"/>
            <a:buChar char="•"/>
            <a:defRPr/>
          </a:pPr>
          <a:r>
            <a:rPr lang="ru-RU" sz="1800" b="1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134,7 млн.  –  дошкольное</a:t>
          </a:r>
        </a:p>
        <a:p xmlns:a="http://schemas.openxmlformats.org/drawingml/2006/main">
          <a:pPr algn="just" fontAlgn="auto">
            <a:spcBef>
              <a:spcPts val="0"/>
            </a:spcBef>
            <a:spcAft>
              <a:spcPts val="0"/>
            </a:spcAft>
            <a:defRPr/>
          </a:pPr>
          <a:r>
            <a:rPr lang="ru-RU" sz="1800" b="1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                        образование</a:t>
          </a:r>
        </a:p>
        <a:p xmlns:a="http://schemas.openxmlformats.org/drawingml/2006/main">
          <a:pPr algn="l" fontAlgn="auto">
            <a:spcBef>
              <a:spcPts val="0"/>
            </a:spcBef>
            <a:spcAft>
              <a:spcPts val="0"/>
            </a:spcAft>
            <a:defRPr/>
          </a:pPr>
          <a:r>
            <a:rPr lang="ru-RU" sz="1800" b="1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20,8 млн. –    дополнительное</a:t>
          </a:r>
        </a:p>
        <a:p xmlns:a="http://schemas.openxmlformats.org/drawingml/2006/main">
          <a:pPr algn="just">
            <a:defRPr/>
          </a:pPr>
          <a:r>
            <a:rPr lang="ru-RU" sz="1800" b="1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                        образование</a:t>
          </a:r>
        </a:p>
        <a:p xmlns:a="http://schemas.openxmlformats.org/drawingml/2006/main">
          <a:pPr algn="just" fontAlgn="auto">
            <a:spcBef>
              <a:spcPts val="0"/>
            </a:spcBef>
            <a:spcAft>
              <a:spcPts val="0"/>
            </a:spcAft>
            <a:defRPr/>
          </a:pPr>
          <a:endParaRPr lang="ru-RU" sz="1800" b="1" dirty="0" smtClean="0">
            <a:solidFill>
              <a:sysClr val="windowText" lastClr="00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0.61812</cdr:x>
      <cdr:y>0.168</cdr:y>
    </cdr:from>
    <cdr:to>
      <cdr:x>0.74412</cdr:x>
      <cdr:y>0.27999</cdr:y>
    </cdr:to>
    <cdr:sp macro="" textlink="">
      <cdr:nvSpPr>
        <cdr:cNvPr id="2" name="Двойные круглые скобки 1"/>
        <cdr:cNvSpPr/>
      </cdr:nvSpPr>
      <cdr:spPr>
        <a:xfrm xmlns:a="http://schemas.openxmlformats.org/drawingml/2006/main">
          <a:off x="5652088" y="864114"/>
          <a:ext cx="1152160" cy="576025"/>
        </a:xfrm>
        <a:prstGeom xmlns:a="http://schemas.openxmlformats.org/drawingml/2006/main" prst="bracketPair">
          <a:avLst/>
        </a:prstGeom>
        <a:solidFill xmlns:a="http://schemas.openxmlformats.org/drawingml/2006/main">
          <a:srgbClr val="1F497D">
            <a:lumMod val="20000"/>
            <a:lumOff val="80000"/>
            <a:alpha val="70000"/>
          </a:srgbClr>
        </a:solidFill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>
          <a:outerShdw blurRad="190500" dir="2700000" algn="ctr">
            <a:srgbClr val="4F81BD">
              <a:lumMod val="20000"/>
              <a:lumOff val="80000"/>
              <a:alpha val="90000"/>
            </a:srgbClr>
          </a:outerShdw>
        </a:effectLst>
        <a:scene3d xmlns:a="http://schemas.openxmlformats.org/drawingml/2006/main">
          <a:camera prst="orthographicFront">
            <a:rot lat="0" lon="0" rev="0"/>
          </a:camera>
          <a:lightRig rig="glow" dir="t">
            <a:rot lat="0" lon="0" rev="4800000"/>
          </a:lightRig>
        </a:scene3d>
        <a:sp3d xmlns:a="http://schemas.openxmlformats.org/drawingml/2006/main" prstMaterial="matte">
          <a:bevelT w="127000" h="63500"/>
        </a:sp3d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lIns="0" tIns="0" rIns="0" bIns="0" anchor="ctr"/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Calibri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Calibri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Calibri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Calibri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Calibri"/>
            </a:defRPr>
          </a:lvl5pPr>
          <a:lvl6pPr marL="2286000" algn="l" defTabSz="914400" rtl="0" eaLnBrk="1" latinLnBrk="0" hangingPunct="1">
            <a:defRPr kern="1200">
              <a:solidFill>
                <a:sysClr val="window" lastClr="FFFFFF"/>
              </a:solidFill>
              <a:latin typeface="Calibri"/>
            </a:defRPr>
          </a:lvl6pPr>
          <a:lvl7pPr marL="2743200" algn="l" defTabSz="914400" rtl="0" eaLnBrk="1" latinLnBrk="0" hangingPunct="1">
            <a:defRPr kern="1200">
              <a:solidFill>
                <a:sysClr val="window" lastClr="FFFFFF"/>
              </a:solidFill>
              <a:latin typeface="Calibri"/>
            </a:defRPr>
          </a:lvl7pPr>
          <a:lvl8pPr marL="3200400" algn="l" defTabSz="914400" rtl="0" eaLnBrk="1" latinLnBrk="0" hangingPunct="1">
            <a:defRPr kern="1200">
              <a:solidFill>
                <a:sysClr val="window" lastClr="FFFFFF"/>
              </a:solidFill>
              <a:latin typeface="Calibri"/>
            </a:defRPr>
          </a:lvl8pPr>
          <a:lvl9pPr marL="3657600" algn="l" defTabSz="914400" rtl="0" eaLnBrk="1" latinLnBrk="0" hangingPunct="1">
            <a:defRPr kern="12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 fontAlgn="auto">
            <a:spcBef>
              <a:spcPts val="0"/>
            </a:spcBef>
            <a:spcAft>
              <a:spcPts val="0"/>
            </a:spcAft>
            <a:defRPr/>
          </a:pPr>
          <a:r>
            <a:rPr lang="ru-RU" sz="1800" b="1" dirty="0" smtClean="0">
              <a:solidFill>
                <a:sysClr val="windowText" lastClr="000000"/>
              </a:solidFill>
              <a:latin typeface="+mn-lt"/>
              <a:cs typeface="Times New Roman" pitchFamily="18" charset="0"/>
            </a:rPr>
            <a:t>Рост на  млн.</a:t>
          </a:r>
          <a:endParaRPr lang="ru-RU" sz="1800" b="1" dirty="0">
            <a:solidFill>
              <a:sysClr val="windowText" lastClr="000000"/>
            </a:solidFill>
            <a:latin typeface="+mn-lt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0.79925</cdr:x>
      <cdr:y>0.30799</cdr:y>
    </cdr:from>
    <cdr:to>
      <cdr:x>0.97249</cdr:x>
      <cdr:y>0.44799</cdr:y>
    </cdr:to>
    <cdr:sp macro="" textlink="">
      <cdr:nvSpPr>
        <cdr:cNvPr id="4" name="Двойные круглые скобки 3"/>
        <cdr:cNvSpPr/>
      </cdr:nvSpPr>
      <cdr:spPr>
        <a:xfrm xmlns:a="http://schemas.openxmlformats.org/drawingml/2006/main">
          <a:off x="7308342" y="1584158"/>
          <a:ext cx="1584138" cy="720095"/>
        </a:xfrm>
        <a:prstGeom xmlns:a="http://schemas.openxmlformats.org/drawingml/2006/main" prst="bracketPair">
          <a:avLst/>
        </a:prstGeom>
        <a:solidFill xmlns:a="http://schemas.openxmlformats.org/drawingml/2006/main">
          <a:srgbClr val="1F497D">
            <a:lumMod val="20000"/>
            <a:lumOff val="80000"/>
            <a:alpha val="70000"/>
          </a:srgbClr>
        </a:solidFill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>
          <a:outerShdw blurRad="190500" dir="2700000" algn="ctr">
            <a:srgbClr val="4F81BD">
              <a:lumMod val="20000"/>
              <a:lumOff val="80000"/>
              <a:alpha val="90000"/>
            </a:srgbClr>
          </a:outerShdw>
        </a:effectLst>
        <a:scene3d xmlns:a="http://schemas.openxmlformats.org/drawingml/2006/main">
          <a:camera prst="orthographicFront">
            <a:rot lat="0" lon="0" rev="0"/>
          </a:camera>
          <a:lightRig rig="glow" dir="t">
            <a:rot lat="0" lon="0" rev="4800000"/>
          </a:lightRig>
        </a:scene3d>
        <a:sp3d xmlns:a="http://schemas.openxmlformats.org/drawingml/2006/main" prstMaterial="matte">
          <a:bevelT w="127000" h="63500"/>
        </a:sp3d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lIns="0" tIns="0" rIns="0" bIns="0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 fontAlgn="auto">
            <a:spcBef>
              <a:spcPts val="0"/>
            </a:spcBef>
            <a:spcAft>
              <a:spcPts val="0"/>
            </a:spcAft>
            <a:defRPr/>
          </a:pPr>
          <a:r>
            <a:rPr lang="ru-RU" sz="2600" b="1" dirty="0" smtClean="0">
              <a:solidFill>
                <a:sysClr val="windowText" lastClr="000000"/>
              </a:solidFill>
              <a:latin typeface="+mn-lt"/>
              <a:cs typeface="Times New Roman" pitchFamily="18" charset="0"/>
            </a:rPr>
            <a:t>Рост на 12,7 млн. </a:t>
          </a:r>
          <a:endParaRPr lang="ru-RU" sz="2600" b="1" dirty="0">
            <a:solidFill>
              <a:sysClr val="windowText" lastClr="000000"/>
            </a:solidFill>
            <a:latin typeface="+mn-lt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0.41338</cdr:x>
      <cdr:y>0.168</cdr:y>
    </cdr:from>
    <cdr:to>
      <cdr:x>0.61025</cdr:x>
      <cdr:y>0.39199</cdr:y>
    </cdr:to>
    <cdr:sp macro="" textlink="">
      <cdr:nvSpPr>
        <cdr:cNvPr id="12" name="Стрелка углом 11"/>
        <cdr:cNvSpPr/>
      </cdr:nvSpPr>
      <cdr:spPr>
        <a:xfrm xmlns:a="http://schemas.openxmlformats.org/drawingml/2006/main">
          <a:off x="3779912" y="864096"/>
          <a:ext cx="1800200" cy="1152128"/>
        </a:xfrm>
        <a:prstGeom xmlns:a="http://schemas.openxmlformats.org/drawingml/2006/main" prst="bentArrow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0.54725</cdr:x>
      <cdr:y>0.51799</cdr:y>
    </cdr:from>
    <cdr:to>
      <cdr:x>0.69687</cdr:x>
      <cdr:y>0.68599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5004048" y="2664296"/>
          <a:ext cx="1368152" cy="8640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0.52362</cdr:x>
      <cdr:y>0.48999</cdr:y>
    </cdr:from>
    <cdr:to>
      <cdr:x>0.77562</cdr:x>
      <cdr:y>0.68599</cdr:y>
    </cdr:to>
    <cdr:sp macro="" textlink="">
      <cdr:nvSpPr>
        <cdr:cNvPr id="14" name="TextBox 13"/>
        <cdr:cNvSpPr txBox="1"/>
      </cdr:nvSpPr>
      <cdr:spPr>
        <a:xfrm xmlns:a="http://schemas.openxmlformats.org/drawingml/2006/main">
          <a:off x="4788024" y="2520280"/>
          <a:ext cx="2304256" cy="1008112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2200" b="1" dirty="0" smtClean="0">
              <a:cs typeface="Times New Roman" pitchFamily="18" charset="0"/>
            </a:rPr>
            <a:t>Всего расходов 76,08 </a:t>
          </a:r>
          <a:r>
            <a:rPr lang="ru-RU" sz="2400" b="1" dirty="0" smtClean="0">
              <a:cs typeface="Times New Roman" pitchFamily="18" charset="0"/>
            </a:rPr>
            <a:t>млн</a:t>
          </a:r>
          <a:r>
            <a:rPr lang="ru-RU" sz="2200" b="1" dirty="0" smtClean="0">
              <a:cs typeface="Times New Roman" pitchFamily="18" charset="0"/>
            </a:rPr>
            <a:t>.</a:t>
          </a:r>
          <a:endParaRPr lang="ru-RU" sz="2200" b="1" dirty="0"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0.63387</cdr:x>
      <cdr:y>0.34999</cdr:y>
    </cdr:from>
    <cdr:to>
      <cdr:x>0.79137</cdr:x>
      <cdr:y>0.50399</cdr:y>
    </cdr:to>
    <cdr:sp macro="" textlink="">
      <cdr:nvSpPr>
        <cdr:cNvPr id="15" name="Стрелка углом 14"/>
        <cdr:cNvSpPr/>
      </cdr:nvSpPr>
      <cdr:spPr>
        <a:xfrm xmlns:a="http://schemas.openxmlformats.org/drawingml/2006/main">
          <a:off x="5796136" y="1800200"/>
          <a:ext cx="1440160" cy="792088"/>
        </a:xfrm>
        <a:prstGeom xmlns:a="http://schemas.openxmlformats.org/drawingml/2006/main" prst="bentArrow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0.62712</cdr:x>
      <cdr:y>0.0347</cdr:y>
    </cdr:from>
    <cdr:to>
      <cdr:x>1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500726" y="388926"/>
          <a:ext cx="3143272" cy="48577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0.61667</cdr:x>
      <cdr:y>0.09148</cdr:y>
    </cdr:from>
    <cdr:to>
      <cdr:x>1</cdr:x>
      <cdr:y>0.91483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5286412" y="460364"/>
          <a:ext cx="3286148" cy="4143423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700" b="1" u="sng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Социально-значимые расходы: </a:t>
          </a:r>
        </a:p>
        <a:p xmlns:a="http://schemas.openxmlformats.org/drawingml/2006/main">
          <a:pPr>
            <a:buFontTx/>
            <a:buChar char="-"/>
          </a:pPr>
          <a:r>
            <a:rPr lang="ru-RU" sz="1600" b="1" dirty="0" smtClean="0">
              <a:latin typeface="+mn-lt"/>
              <a:cs typeface="Times New Roman" pitchFamily="18" charset="0"/>
            </a:rPr>
            <a:t>Заработная плата – 204,1 млн. руб. </a:t>
          </a:r>
        </a:p>
        <a:p xmlns:a="http://schemas.openxmlformats.org/drawingml/2006/main">
          <a:pPr>
            <a:buFontTx/>
            <a:buChar char="-"/>
          </a:pPr>
          <a:r>
            <a:rPr lang="ru-RU" sz="1600" b="1" dirty="0" smtClean="0">
              <a:latin typeface="+mn-lt"/>
              <a:cs typeface="Times New Roman" pitchFamily="18" charset="0"/>
            </a:rPr>
            <a:t>Коммунальные расходы –48,9 млн. руб. </a:t>
          </a:r>
        </a:p>
        <a:p xmlns:a="http://schemas.openxmlformats.org/drawingml/2006/main">
          <a:pPr>
            <a:buFontTx/>
            <a:buChar char="-"/>
          </a:pPr>
          <a:r>
            <a:rPr lang="ru-RU" sz="1600" b="1" dirty="0" smtClean="0">
              <a:latin typeface="+mn-lt"/>
              <a:cs typeface="Times New Roman" pitchFamily="18" charset="0"/>
            </a:rPr>
            <a:t>Питание в учреждениях образования – 13,0 млн. руб. </a:t>
          </a:r>
        </a:p>
        <a:p xmlns:a="http://schemas.openxmlformats.org/drawingml/2006/main">
          <a:pPr>
            <a:buFontTx/>
            <a:buChar char="-"/>
          </a:pPr>
          <a:endParaRPr lang="ru-RU" sz="1600" b="1" dirty="0" smtClean="0">
            <a:latin typeface="+mn-lt"/>
            <a:cs typeface="Times New Roman" pitchFamily="18" charset="0"/>
          </a:endParaRPr>
        </a:p>
        <a:p xmlns:a="http://schemas.openxmlformats.org/drawingml/2006/main">
          <a:pPr algn="ctr"/>
          <a:r>
            <a:rPr lang="ru-RU" sz="1700" b="1" u="sng" dirty="0">
              <a:solidFill>
                <a:schemeClr val="tx1"/>
              </a:solidFill>
              <a:latin typeface="+mn-lt"/>
              <a:cs typeface="Times New Roman" pitchFamily="18" charset="0"/>
            </a:rPr>
            <a:t>Иные расходы</a:t>
          </a:r>
          <a:r>
            <a:rPr lang="ru-RU" sz="1700" b="1" u="sng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:</a:t>
          </a:r>
        </a:p>
        <a:p xmlns:a="http://schemas.openxmlformats.org/drawingml/2006/main">
          <a:pPr algn="l">
            <a:buFontTx/>
            <a:buChar char="-"/>
          </a:pPr>
          <a:r>
            <a:rPr lang="ru-RU" sz="1600" b="1" dirty="0" smtClean="0">
              <a:latin typeface="+mn-lt"/>
              <a:cs typeface="Times New Roman" pitchFamily="18" charset="0"/>
            </a:rPr>
            <a:t>Текущий ремонт – 15,8 млн. </a:t>
          </a:r>
        </a:p>
        <a:p xmlns:a="http://schemas.openxmlformats.org/drawingml/2006/main">
          <a:pPr algn="l">
            <a:buFontTx/>
            <a:buChar char="-"/>
          </a:pPr>
          <a:r>
            <a:rPr lang="ru-RU" sz="1600" b="1" dirty="0" smtClean="0">
              <a:latin typeface="+mn-lt"/>
              <a:cs typeface="Times New Roman" pitchFamily="18" charset="0"/>
            </a:rPr>
            <a:t> </a:t>
          </a:r>
          <a:r>
            <a:rPr lang="ru-RU" sz="1600" b="1" dirty="0" smtClean="0">
              <a:latin typeface="+mn-lt"/>
              <a:cs typeface="Times New Roman" pitchFamily="18" charset="0"/>
            </a:rPr>
            <a:t>Уплата налогов – 9,4 млн.  </a:t>
          </a:r>
        </a:p>
        <a:p xmlns:a="http://schemas.openxmlformats.org/drawingml/2006/main">
          <a:pPr algn="l">
            <a:buFontTx/>
            <a:buChar char="-"/>
          </a:pPr>
          <a:r>
            <a:rPr lang="ru-RU" sz="1600" b="1" dirty="0" smtClean="0">
              <a:latin typeface="+mn-lt"/>
              <a:cs typeface="Times New Roman" pitchFamily="18" charset="0"/>
            </a:rPr>
            <a:t> </a:t>
          </a:r>
          <a:r>
            <a:rPr lang="ru-RU" sz="1600" b="1" dirty="0" smtClean="0">
              <a:latin typeface="+mn-lt"/>
              <a:cs typeface="Times New Roman" pitchFamily="18" charset="0"/>
            </a:rPr>
            <a:t>Перевозка школьников – 9,6 млн. </a:t>
          </a:r>
        </a:p>
        <a:p xmlns:a="http://schemas.openxmlformats.org/drawingml/2006/main">
          <a:pPr algn="l">
            <a:buFontTx/>
            <a:buChar char="-"/>
          </a:pPr>
          <a:r>
            <a:rPr lang="ru-RU" sz="1600" b="1" dirty="0" smtClean="0">
              <a:latin typeface="+mn-lt"/>
              <a:cs typeface="Times New Roman" pitchFamily="18" charset="0"/>
            </a:rPr>
            <a:t>Благоустройство </a:t>
          </a:r>
          <a:r>
            <a:rPr lang="ru-RU" sz="1600" b="1" dirty="0" smtClean="0">
              <a:latin typeface="+mn-lt"/>
              <a:cs typeface="Times New Roman" pitchFamily="18" charset="0"/>
            </a:rPr>
            <a:t>территорий –  18,7 млн.руб.</a:t>
          </a:r>
        </a:p>
        <a:p xmlns:a="http://schemas.openxmlformats.org/drawingml/2006/main">
          <a:pPr algn="l"/>
          <a:endParaRPr lang="ru-RU" sz="1600" b="1" dirty="0">
            <a:latin typeface="+mn-lt"/>
            <a:cs typeface="Times New Roman" pitchFamily="18" charset="0"/>
          </a:endParaRPr>
        </a:p>
        <a:p xmlns:a="http://schemas.openxmlformats.org/drawingml/2006/main">
          <a:endParaRPr lang="ru-RU" sz="1600" b="1" dirty="0" smtClean="0">
            <a:latin typeface="+mn-lt"/>
            <a:cs typeface="Times New Roman" pitchFamily="18" charset="0"/>
          </a:endParaRPr>
        </a:p>
        <a:p xmlns:a="http://schemas.openxmlformats.org/drawingml/2006/main">
          <a:endParaRPr lang="ru-RU" sz="1600" b="1" dirty="0">
            <a:latin typeface="+mn-lt"/>
            <a:cs typeface="Times New Roman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75148-EBC4-435B-90A7-B849EB0530FC}" type="datetimeFigureOut">
              <a:rPr lang="ru-RU" smtClean="0"/>
              <a:pPr/>
              <a:t>22.02.2018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5629"/>
            <a:ext cx="5438775" cy="44679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671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671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72343B-830F-4BAD-8C62-9864C7B96B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30749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2343B-830F-4BAD-8C62-9864C7B96B9E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2343B-830F-4BAD-8C62-9864C7B96B9E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F23047-4206-41DC-B750-F1318FDDAD80}" type="datetimeFigureOut">
              <a:rPr lang="ru-RU" smtClean="0"/>
              <a:pPr>
                <a:defRPr/>
              </a:pPr>
              <a:t>22.02.2018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A0D0FF-ABC7-4B80-AE07-10F80107D60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7B9AD8-FF1E-4AB3-BD32-E2CC6C179039}" type="datetimeFigureOut">
              <a:rPr lang="ru-RU" smtClean="0"/>
              <a:pPr>
                <a:defRPr/>
              </a:pPr>
              <a:t>22.02.2018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7DDC78-A292-45AA-A0DF-588B4A56211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B19A03-2045-490A-B570-220C87F1969A}" type="datetimeFigureOut">
              <a:rPr lang="ru-RU" smtClean="0"/>
              <a:pPr>
                <a:defRPr/>
              </a:pPr>
              <a:t>22.02.2018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A15F0-BD98-4A42-92AB-2E96C700FFA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D5285B7-BE59-4A62-B385-71ADE27440BC}" type="datetimeFigureOut">
              <a:rPr lang="ru-RU" smtClean="0"/>
              <a:pPr>
                <a:defRPr/>
              </a:pPr>
              <a:t>22.02.2018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97923E-F86E-4456-83FE-5CA1942F4A0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BCE274-76C4-4D38-8E00-9D19C8AA6389}" type="datetimeFigureOut">
              <a:rPr lang="ru-RU" smtClean="0"/>
              <a:pPr>
                <a:defRPr/>
              </a:pPr>
              <a:t>22.02.2018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49B5A8-0311-458B-AE11-722A893716D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D726BE-FD74-4F0B-8EC8-00E7822AE056}" type="datetimeFigureOut">
              <a:rPr lang="ru-RU" smtClean="0"/>
              <a:pPr>
                <a:defRPr/>
              </a:pPr>
              <a:t>22.02.2018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22978B-F182-4E6C-B16C-26B45861052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937782-2D76-4E31-A41D-864578F938CA}" type="datetimeFigureOut">
              <a:rPr lang="ru-RU" smtClean="0"/>
              <a:pPr>
                <a:defRPr/>
              </a:pPr>
              <a:t>22.02.2018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BB2242-3EA5-44D5-A4AE-CD93CE606E9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8705CE-4A5F-488C-865C-1B1C16A9A204}" type="datetimeFigureOut">
              <a:rPr lang="ru-RU" smtClean="0"/>
              <a:pPr>
                <a:defRPr/>
              </a:pPr>
              <a:t>22.02.2018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C112D7-00C7-48C5-8CCE-20BCBF4C43A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3463C8-6A50-4BFA-8F60-9AE08EE028F4}" type="datetimeFigureOut">
              <a:rPr lang="ru-RU" smtClean="0"/>
              <a:pPr>
                <a:defRPr/>
              </a:pPr>
              <a:t>22.02.2018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BFFCD5-CB11-442A-963B-5A2796F1FAB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88203ED-725A-49F5-AED8-C758D59BDFF1}" type="datetimeFigureOut">
              <a:rPr lang="ru-RU" smtClean="0"/>
              <a:pPr>
                <a:defRPr/>
              </a:pPr>
              <a:t>22.02.2018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FD6E87-08CA-4D11-BF8E-1B43F754FB6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80F1FE4-8549-4D26-BF87-796ADACAEAC3}" type="datetimeFigureOut">
              <a:rPr lang="ru-RU" smtClean="0"/>
              <a:pPr>
                <a:defRPr/>
              </a:pPr>
              <a:t>22.02.2018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5A7F75-61BA-49DD-92AD-54616F201D1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F5F6B1BB-63D2-4A26-806F-3AC5EFBC04E9}" type="datetimeFigureOut">
              <a:rPr lang="ru-RU" smtClean="0"/>
              <a:pPr>
                <a:defRPr/>
              </a:pPr>
              <a:t>22.02.2018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911D3D89-545B-42C8-B520-BCC9F18175A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315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13319" name="Picture 2" descr="C:\Users\Сергей Багдасарович\Desktop\ГЕРБ НОВЫЙ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838" y="-14288"/>
            <a:ext cx="1497012" cy="17145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Двойные круглые скобки 6"/>
          <p:cNvSpPr/>
          <p:nvPr/>
        </p:nvSpPr>
        <p:spPr>
          <a:xfrm>
            <a:off x="357158" y="2000240"/>
            <a:ext cx="8501122" cy="3841420"/>
          </a:xfrm>
          <a:prstGeom prst="bracketPair">
            <a:avLst/>
          </a:prstGeom>
          <a:solidFill>
            <a:srgbClr val="D0D8E8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«Исполнение  консолидированного бюджета Мясниковского района, управление муниципальными финансами и  имущественными ресурсами в 2016 году»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9461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0" y="142852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5929322" y="214290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ОТЧЕТ - 2016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0" y="214290"/>
            <a:ext cx="178591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Доходы</a:t>
            </a:r>
          </a:p>
        </p:txBody>
      </p:sp>
      <p:sp>
        <p:nvSpPr>
          <p:cNvPr id="14" name="Двойные круглые скобки 13"/>
          <p:cNvSpPr/>
          <p:nvPr/>
        </p:nvSpPr>
        <p:spPr>
          <a:xfrm>
            <a:off x="642910" y="571480"/>
            <a:ext cx="8215370" cy="785818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solidFill>
                  <a:schemeClr val="tx1"/>
                </a:solidFill>
                <a:cs typeface="Times New Roman" pitchFamily="18" charset="0"/>
              </a:rPr>
              <a:t>Структура собственных доходов консолидированного бюджета за 2016 год (млн. рублей)</a:t>
            </a:r>
            <a:endParaRPr lang="ru-RU" sz="26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787496729"/>
              </p:ext>
            </p:extLst>
          </p:nvPr>
        </p:nvGraphicFramePr>
        <p:xfrm>
          <a:off x="428596" y="1673424"/>
          <a:ext cx="7858180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6588224" y="1700808"/>
            <a:ext cx="2232248" cy="1871068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cs typeface="Times New Roman" pitchFamily="18" charset="0"/>
              </a:rPr>
              <a:t>В бюджете </a:t>
            </a:r>
          </a:p>
          <a:p>
            <a:pPr algn="ctr"/>
            <a:r>
              <a:rPr lang="ru-RU" sz="2200" b="1" dirty="0" smtClean="0">
                <a:cs typeface="Times New Roman" pitchFamily="18" charset="0"/>
              </a:rPr>
              <a:t>района – 34,6%</a:t>
            </a:r>
          </a:p>
          <a:p>
            <a:pPr algn="ctr"/>
            <a:r>
              <a:rPr lang="ru-RU" sz="2200" b="1" dirty="0" smtClean="0">
                <a:cs typeface="Times New Roman" pitchFamily="18" charset="0"/>
              </a:rPr>
              <a:t>В бюджетах поселений  – 11,1 %</a:t>
            </a:r>
            <a:endParaRPr lang="ru-RU" sz="2200" b="1" dirty="0">
              <a:cs typeface="Times New Roman" pitchFamily="18" charset="0"/>
            </a:endParaRPr>
          </a:p>
        </p:txBody>
      </p:sp>
      <p:sp>
        <p:nvSpPr>
          <p:cNvPr id="17" name="Стрелка вправо 16"/>
          <p:cNvSpPr/>
          <p:nvPr/>
        </p:nvSpPr>
        <p:spPr>
          <a:xfrm>
            <a:off x="5643570" y="2500306"/>
            <a:ext cx="937814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Двойные круглые скобки 18"/>
          <p:cNvSpPr/>
          <p:nvPr/>
        </p:nvSpPr>
        <p:spPr>
          <a:xfrm>
            <a:off x="5715008" y="1928802"/>
            <a:ext cx="729200" cy="444018"/>
          </a:xfrm>
          <a:prstGeom prst="bracketPair">
            <a:avLst/>
          </a:prstGeom>
          <a:solidFill>
            <a:schemeClr val="tx2">
              <a:lumMod val="75000"/>
            </a:schemeClr>
          </a:solidFill>
          <a:ln>
            <a:solidFill>
              <a:srgbClr val="4F81BD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46%</a:t>
            </a:r>
            <a:endParaRPr lang="ru-RU" sz="2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1747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1751" name="Rectangle 14"/>
          <p:cNvSpPr>
            <a:spLocks noChangeArrowheads="1"/>
          </p:cNvSpPr>
          <p:nvPr/>
        </p:nvSpPr>
        <p:spPr bwMode="auto">
          <a:xfrm>
            <a:off x="0" y="2138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0" y="142852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5929322" y="214290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отчет - 2016</a:t>
            </a:r>
          </a:p>
        </p:txBody>
      </p:sp>
      <p:sp>
        <p:nvSpPr>
          <p:cNvPr id="13" name="Двойные круглые скобки 12"/>
          <p:cNvSpPr/>
          <p:nvPr/>
        </p:nvSpPr>
        <p:spPr>
          <a:xfrm>
            <a:off x="0" y="764704"/>
            <a:ext cx="8858280" cy="1092660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/>
                </a:solidFill>
                <a:cs typeface="Times New Roman" pitchFamily="18" charset="0"/>
              </a:rPr>
              <a:t>Собственные доходы бюджетов </a:t>
            </a:r>
            <a:r>
              <a:rPr lang="ru-RU" sz="3200" b="1" u="sng" dirty="0" smtClean="0">
                <a:solidFill>
                  <a:schemeClr val="tx1"/>
                </a:solidFill>
                <a:cs typeface="Times New Roman" pitchFamily="18" charset="0"/>
              </a:rPr>
              <a:t>сельских поселений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/>
                </a:solidFill>
                <a:cs typeface="Times New Roman" pitchFamily="18" charset="0"/>
              </a:rPr>
              <a:t>Всего 144,8 млн. рублей </a:t>
            </a:r>
            <a:endParaRPr lang="ru-RU" sz="28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0" y="214290"/>
            <a:ext cx="178591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Доходы</a:t>
            </a:r>
          </a:p>
        </p:txBody>
      </p:sp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2148732781"/>
              </p:ext>
            </p:extLst>
          </p:nvPr>
        </p:nvGraphicFramePr>
        <p:xfrm>
          <a:off x="107504" y="1916832"/>
          <a:ext cx="9036496" cy="4941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1747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1751" name="Rectangle 14"/>
          <p:cNvSpPr>
            <a:spLocks noChangeArrowheads="1"/>
          </p:cNvSpPr>
          <p:nvPr/>
        </p:nvSpPr>
        <p:spPr bwMode="auto">
          <a:xfrm>
            <a:off x="0" y="2138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0" y="214290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5929322" y="285728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ОТЧЕТ - 2016</a:t>
            </a:r>
          </a:p>
        </p:txBody>
      </p:sp>
      <p:sp>
        <p:nvSpPr>
          <p:cNvPr id="17" name="Двойные круглые скобки 16"/>
          <p:cNvSpPr/>
          <p:nvPr/>
        </p:nvSpPr>
        <p:spPr>
          <a:xfrm>
            <a:off x="611560" y="692696"/>
            <a:ext cx="7607198" cy="1000132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b="1" dirty="0" smtClean="0">
                <a:solidFill>
                  <a:schemeClr val="tx1"/>
                </a:solidFill>
                <a:cs typeface="Times New Roman" pitchFamily="18" charset="0"/>
              </a:rPr>
              <a:t>Неналоговые доходы консолидированного бюджета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b="1" dirty="0" smtClean="0">
                <a:solidFill>
                  <a:schemeClr val="tx1"/>
                </a:solidFill>
                <a:cs typeface="Times New Roman" pitchFamily="18" charset="0"/>
              </a:rPr>
              <a:t>(77,7 млн. руб. 25,0% от общего дохода)</a:t>
            </a:r>
            <a:endParaRPr lang="ru-RU" sz="25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0" y="285728"/>
            <a:ext cx="178591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Доходы</a:t>
            </a:r>
          </a:p>
        </p:txBody>
      </p:sp>
      <p:graphicFrame>
        <p:nvGraphicFramePr>
          <p:cNvPr id="11" name="Диаграмма 10"/>
          <p:cNvGraphicFramePr/>
          <p:nvPr/>
        </p:nvGraphicFramePr>
        <p:xfrm>
          <a:off x="467544" y="1857364"/>
          <a:ext cx="8319298" cy="5000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7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0" y="2147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" name="Двойные круглые скобки 11"/>
          <p:cNvSpPr/>
          <p:nvPr/>
        </p:nvSpPr>
        <p:spPr>
          <a:xfrm>
            <a:off x="285720" y="836712"/>
            <a:ext cx="8572560" cy="1092090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tx1"/>
                </a:solidFill>
                <a:cs typeface="Times New Roman" pitchFamily="18" charset="0"/>
              </a:rPr>
              <a:t>Расходы бюджета Мясниковского района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tx1"/>
                </a:solidFill>
                <a:cs typeface="Times New Roman" pitchFamily="18" charset="0"/>
              </a:rPr>
              <a:t>(млн. руб.)</a:t>
            </a:r>
            <a:endParaRPr lang="ru-RU" sz="32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071934" y="4000504"/>
            <a:ext cx="1460500" cy="641350"/>
          </a:xfrm>
          <a:prstGeom prst="roundRect">
            <a:avLst/>
          </a:prstGeom>
          <a:solidFill>
            <a:schemeClr val="bg1">
              <a:alpha val="55000"/>
            </a:schemeClr>
          </a:solidFill>
          <a:ln>
            <a:noFill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 smtClean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0" y="214290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5929322" y="285728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Отчет - 2016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000496" y="2500306"/>
            <a:ext cx="1714480" cy="576263"/>
          </a:xfrm>
          <a:prstGeom prst="roundRect">
            <a:avLst/>
          </a:prstGeom>
          <a:solidFill>
            <a:schemeClr val="bg1">
              <a:alpha val="55000"/>
            </a:schemeClr>
          </a:solidFill>
          <a:ln>
            <a:noFill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900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0" y="285728"/>
            <a:ext cx="178591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Расходы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000760" y="2643182"/>
            <a:ext cx="2857520" cy="227754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2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 smtClean="0">
                <a:solidFill>
                  <a:schemeClr val="tx1"/>
                </a:solidFill>
              </a:rPr>
              <a:t>689,3 млн. руб.  - из федерального  и областного бюджета (60,8%)</a:t>
            </a:r>
          </a:p>
          <a:p>
            <a:r>
              <a:rPr lang="ru-RU" sz="2000" b="1" dirty="0" smtClean="0">
                <a:solidFill>
                  <a:schemeClr val="tx1"/>
                </a:solidFill>
              </a:rPr>
              <a:t>4443,4 </a:t>
            </a:r>
            <a:r>
              <a:rPr lang="ru-RU" sz="2000" b="1" dirty="0" smtClean="0">
                <a:solidFill>
                  <a:schemeClr val="tx1"/>
                </a:solidFill>
              </a:rPr>
              <a:t>млн. руб. - из местного  бюджета (39,1%)</a:t>
            </a:r>
            <a:endParaRPr lang="ru-RU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25" name="Диаграмма 24"/>
          <p:cNvGraphicFramePr/>
          <p:nvPr/>
        </p:nvGraphicFramePr>
        <p:xfrm>
          <a:off x="251520" y="2852936"/>
          <a:ext cx="4405322" cy="33893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1747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1751" name="Rectangle 14"/>
          <p:cNvSpPr>
            <a:spLocks noChangeArrowheads="1"/>
          </p:cNvSpPr>
          <p:nvPr/>
        </p:nvSpPr>
        <p:spPr bwMode="auto">
          <a:xfrm>
            <a:off x="0" y="2138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7" name="Двойные круглые скобки 6"/>
          <p:cNvSpPr/>
          <p:nvPr/>
        </p:nvSpPr>
        <p:spPr>
          <a:xfrm>
            <a:off x="1331640" y="642918"/>
            <a:ext cx="6480720" cy="857256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/>
                </a:solidFill>
                <a:cs typeface="Times New Roman" pitchFamily="18" charset="0"/>
              </a:rPr>
              <a:t>Расходы в сфере образования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/>
                </a:solidFill>
                <a:cs typeface="Times New Roman" pitchFamily="18" charset="0"/>
              </a:rPr>
              <a:t>( 43,7% всех расходов)</a:t>
            </a: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0" y="214290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5929322" y="285728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отчет - 2016</a:t>
            </a:r>
          </a:p>
        </p:txBody>
      </p:sp>
      <p:graphicFrame>
        <p:nvGraphicFramePr>
          <p:cNvPr id="16" name="Диаграмма 15"/>
          <p:cNvGraphicFramePr/>
          <p:nvPr/>
        </p:nvGraphicFramePr>
        <p:xfrm>
          <a:off x="0" y="1340768"/>
          <a:ext cx="9144000" cy="5359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0" y="332656"/>
            <a:ext cx="178591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РАСХОДЫ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1747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1751" name="Rectangle 14"/>
          <p:cNvSpPr>
            <a:spLocks noChangeArrowheads="1"/>
          </p:cNvSpPr>
          <p:nvPr/>
        </p:nvSpPr>
        <p:spPr bwMode="auto">
          <a:xfrm>
            <a:off x="0" y="2138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7" name="Двойные круглые скобки 6"/>
          <p:cNvSpPr/>
          <p:nvPr/>
        </p:nvSpPr>
        <p:spPr>
          <a:xfrm>
            <a:off x="1331640" y="714356"/>
            <a:ext cx="6480720" cy="986452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tx1"/>
                </a:solidFill>
                <a:cs typeface="Times New Roman" pitchFamily="18" charset="0"/>
              </a:rPr>
              <a:t>Расходы в сфере культуры</a:t>
            </a: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0" y="214290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5929322" y="285728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отчет - 2016</a:t>
            </a:r>
          </a:p>
        </p:txBody>
      </p:sp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1908295772"/>
              </p:ext>
            </p:extLst>
          </p:nvPr>
        </p:nvGraphicFramePr>
        <p:xfrm>
          <a:off x="0" y="1484784"/>
          <a:ext cx="9144000" cy="5143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0" y="285728"/>
            <a:ext cx="178591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расходы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0725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" name="Двойные круглые скобки 7"/>
          <p:cNvSpPr/>
          <p:nvPr/>
        </p:nvSpPr>
        <p:spPr>
          <a:xfrm>
            <a:off x="1857356" y="714356"/>
            <a:ext cx="5881856" cy="792088"/>
          </a:xfrm>
          <a:prstGeom prst="bracketPair">
            <a:avLst/>
          </a:prstGeom>
          <a:solidFill>
            <a:schemeClr val="bg1"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400" b="1" dirty="0" smtClean="0">
                <a:solidFill>
                  <a:schemeClr val="tx1"/>
                </a:solidFill>
                <a:cs typeface="Times New Roman" pitchFamily="18" charset="0"/>
              </a:rPr>
              <a:t>Расходы на здравоохранение</a:t>
            </a:r>
            <a:endParaRPr lang="ru-RU" sz="34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30729" name="Rectangle 14"/>
          <p:cNvSpPr>
            <a:spLocks noChangeArrowheads="1"/>
          </p:cNvSpPr>
          <p:nvPr/>
        </p:nvSpPr>
        <p:spPr bwMode="auto">
          <a:xfrm>
            <a:off x="0" y="2138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0" name="Двойные круглые скобки 9"/>
          <p:cNvSpPr/>
          <p:nvPr/>
        </p:nvSpPr>
        <p:spPr>
          <a:xfrm>
            <a:off x="2483768" y="1556792"/>
            <a:ext cx="6480720" cy="4032448"/>
          </a:xfrm>
          <a:prstGeom prst="bracketPai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b="1" dirty="0" smtClean="0">
                <a:solidFill>
                  <a:srgbClr val="FF0000"/>
                </a:solidFill>
                <a:cs typeface="Times New Roman" pitchFamily="18" charset="0"/>
              </a:rPr>
              <a:t>Всего расходов за счет бюджета – 16,1 млн.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200" b="1" dirty="0" smtClean="0">
                <a:solidFill>
                  <a:schemeClr val="tx1"/>
                </a:solidFill>
                <a:cs typeface="Times New Roman" pitchFamily="18" charset="0"/>
              </a:rPr>
              <a:t>Текущий ремонт здания амбулатории в с.Б.Салы и благоустройство территории – 7,8 млн.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200" b="1" dirty="0" smtClean="0">
                <a:solidFill>
                  <a:schemeClr val="tx1"/>
                </a:solidFill>
                <a:cs typeface="Times New Roman" pitchFamily="18" charset="0"/>
              </a:rPr>
              <a:t>Санитарно-гигиеническое просвещение населения – 0,9 млн.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200" b="1" dirty="0" smtClean="0">
                <a:solidFill>
                  <a:schemeClr val="tx1"/>
                </a:solidFill>
                <a:cs typeface="Times New Roman" pitchFamily="18" charset="0"/>
              </a:rPr>
              <a:t>Расходы на оказание медпомощи гражданам Украины – 0,3 млн.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200" b="1" dirty="0" smtClean="0">
                <a:solidFill>
                  <a:schemeClr val="tx1"/>
                </a:solidFill>
                <a:cs typeface="Times New Roman" pitchFamily="18" charset="0"/>
              </a:rPr>
              <a:t>Приобретение модульных </a:t>
            </a:r>
            <a:r>
              <a:rPr lang="ru-RU" sz="2200" b="1" dirty="0" err="1" smtClean="0">
                <a:solidFill>
                  <a:schemeClr val="tx1"/>
                </a:solidFill>
                <a:cs typeface="Times New Roman" pitchFamily="18" charset="0"/>
              </a:rPr>
              <a:t>ФАПов</a:t>
            </a:r>
            <a:r>
              <a:rPr lang="ru-RU" sz="2200" b="1" dirty="0" smtClean="0">
                <a:solidFill>
                  <a:schemeClr val="tx1"/>
                </a:solidFill>
                <a:cs typeface="Times New Roman" pitchFamily="18" charset="0"/>
              </a:rPr>
              <a:t> и амбулатории – 6,8 млн.</a:t>
            </a:r>
            <a:r>
              <a:rPr lang="ru-RU" sz="2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0" y="214290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5929322" y="285728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отчет - 2016</a:t>
            </a:r>
          </a:p>
        </p:txBody>
      </p:sp>
      <p:sp>
        <p:nvSpPr>
          <p:cNvPr id="30" name="Двойные круглые скобки 29"/>
          <p:cNvSpPr/>
          <p:nvPr/>
        </p:nvSpPr>
        <p:spPr>
          <a:xfrm>
            <a:off x="683568" y="5661248"/>
            <a:ext cx="7416824" cy="1080120"/>
          </a:xfrm>
          <a:prstGeom prst="bracketPai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smtClean="0">
                <a:solidFill>
                  <a:schemeClr val="tx1"/>
                </a:solidFill>
                <a:cs typeface="Times New Roman" pitchFamily="18" charset="0"/>
              </a:rPr>
              <a:t>Расходы на социальную политику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b="1" dirty="0" smtClean="0">
                <a:solidFill>
                  <a:schemeClr val="tx1"/>
                </a:solidFill>
                <a:cs typeface="Times New Roman" pitchFamily="18" charset="0"/>
              </a:rPr>
              <a:t>всего – 259,5 млн.</a:t>
            </a:r>
            <a:endParaRPr lang="ru-RU" sz="30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1" name="Двойные круглые скобки 10"/>
          <p:cNvSpPr/>
          <p:nvPr/>
        </p:nvSpPr>
        <p:spPr>
          <a:xfrm>
            <a:off x="179512" y="2348880"/>
            <a:ext cx="1944216" cy="1800200"/>
          </a:xfrm>
          <a:prstGeom prst="bracketPai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Расходы за счет ОМС  181,9 млн.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0725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" name="Двойные круглые скобки 7"/>
          <p:cNvSpPr/>
          <p:nvPr/>
        </p:nvSpPr>
        <p:spPr>
          <a:xfrm>
            <a:off x="1142976" y="692696"/>
            <a:ext cx="7143800" cy="792088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tx1"/>
                </a:solidFill>
                <a:cs typeface="Times New Roman" pitchFamily="18" charset="0"/>
              </a:rPr>
              <a:t>Расходы на национальную экономику</a:t>
            </a:r>
            <a:endParaRPr lang="ru-RU" sz="32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30729" name="Rectangle 14"/>
          <p:cNvSpPr>
            <a:spLocks noChangeArrowheads="1"/>
          </p:cNvSpPr>
          <p:nvPr/>
        </p:nvSpPr>
        <p:spPr bwMode="auto">
          <a:xfrm>
            <a:off x="0" y="2138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0" name="Двойные круглые скобки 9"/>
          <p:cNvSpPr/>
          <p:nvPr/>
        </p:nvSpPr>
        <p:spPr>
          <a:xfrm>
            <a:off x="2483768" y="1556792"/>
            <a:ext cx="4320480" cy="419508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Всего расходов – 105,7 млн. </a:t>
            </a:r>
            <a:endParaRPr lang="ru-RU" sz="2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Двойные круглые скобки 11"/>
          <p:cNvSpPr/>
          <p:nvPr/>
        </p:nvSpPr>
        <p:spPr>
          <a:xfrm>
            <a:off x="395536" y="2060848"/>
            <a:ext cx="8280920" cy="648072"/>
          </a:xfrm>
          <a:prstGeom prst="bracketPair">
            <a:avLst/>
          </a:prstGeom>
          <a:solidFill>
            <a:srgbClr val="FF0000">
              <a:alpha val="70000"/>
            </a:srgb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400" b="1" dirty="0" smtClean="0">
                <a:solidFill>
                  <a:schemeClr val="tx1"/>
                </a:solidFill>
                <a:cs typeface="Times New Roman" pitchFamily="18" charset="0"/>
              </a:rPr>
              <a:t>Дорожное хозяйство – 76,9 млн.</a:t>
            </a:r>
            <a:endParaRPr lang="ru-RU" sz="24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3" name="Двойные круглые скобки 12"/>
          <p:cNvSpPr/>
          <p:nvPr/>
        </p:nvSpPr>
        <p:spPr>
          <a:xfrm>
            <a:off x="395536" y="2780928"/>
            <a:ext cx="8280920" cy="722930"/>
          </a:xfrm>
          <a:prstGeom prst="bracketPair">
            <a:avLst/>
          </a:prstGeom>
          <a:solidFill>
            <a:srgbClr val="FF0000">
              <a:alpha val="70000"/>
            </a:srgb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400" b="1" dirty="0" smtClean="0">
                <a:solidFill>
                  <a:schemeClr val="tx1"/>
                </a:solidFill>
                <a:cs typeface="Times New Roman" pitchFamily="18" charset="0"/>
              </a:rPr>
              <a:t>Поддержка сельского хозяйства – 20,3 млн.</a:t>
            </a:r>
            <a:endParaRPr lang="ru-RU" sz="24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0" y="214290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5929322" y="285728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отчет - 2016</a:t>
            </a:r>
          </a:p>
        </p:txBody>
      </p:sp>
      <p:sp>
        <p:nvSpPr>
          <p:cNvPr id="29" name="Двойные круглые скобки 28"/>
          <p:cNvSpPr/>
          <p:nvPr/>
        </p:nvSpPr>
        <p:spPr>
          <a:xfrm>
            <a:off x="395536" y="3573016"/>
            <a:ext cx="8280920" cy="720080"/>
          </a:xfrm>
          <a:prstGeom prst="bracketPair">
            <a:avLst/>
          </a:prstGeom>
          <a:solidFill>
            <a:srgbClr val="FF0000">
              <a:alpha val="70000"/>
            </a:srgb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400" b="1" dirty="0" smtClean="0">
                <a:solidFill>
                  <a:schemeClr val="tx1"/>
                </a:solidFill>
                <a:cs typeface="Times New Roman" pitchFamily="18" charset="0"/>
              </a:rPr>
              <a:t>Поддержка малого бизнеса – 6,2млн.</a:t>
            </a:r>
            <a:endParaRPr lang="ru-RU" sz="24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23" name="Двойные круглые скобки 22"/>
          <p:cNvSpPr/>
          <p:nvPr/>
        </p:nvSpPr>
        <p:spPr>
          <a:xfrm>
            <a:off x="395536" y="4437112"/>
            <a:ext cx="8280920" cy="785818"/>
          </a:xfrm>
          <a:prstGeom prst="bracketPair">
            <a:avLst/>
          </a:prstGeom>
          <a:solidFill>
            <a:srgbClr val="FF0000">
              <a:alpha val="70000"/>
            </a:srgb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  <a:cs typeface="Times New Roman" pitchFamily="18" charset="0"/>
              </a:rPr>
              <a:t>Возмещение убытков по пассажирским перевозкам – 1,6</a:t>
            </a:r>
            <a:endParaRPr lang="ru-RU" sz="24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0725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" name="Двойные круглые скобки 7"/>
          <p:cNvSpPr/>
          <p:nvPr/>
        </p:nvSpPr>
        <p:spPr>
          <a:xfrm>
            <a:off x="1547664" y="692696"/>
            <a:ext cx="6169888" cy="792088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b="1" dirty="0" smtClean="0">
                <a:solidFill>
                  <a:schemeClr val="tx1"/>
                </a:solidFill>
                <a:cs typeface="Times New Roman" pitchFamily="18" charset="0"/>
              </a:rPr>
              <a:t>Расходы на жилищно-коммунальное хозяйство и благоустройство</a:t>
            </a:r>
            <a:endParaRPr lang="ru-RU" sz="25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30729" name="Rectangle 14"/>
          <p:cNvSpPr>
            <a:spLocks noChangeArrowheads="1"/>
          </p:cNvSpPr>
          <p:nvPr/>
        </p:nvSpPr>
        <p:spPr bwMode="auto">
          <a:xfrm>
            <a:off x="0" y="2138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0" name="Двойные круглые скобки 9"/>
          <p:cNvSpPr/>
          <p:nvPr/>
        </p:nvSpPr>
        <p:spPr>
          <a:xfrm>
            <a:off x="2015716" y="1765190"/>
            <a:ext cx="6372708" cy="419508"/>
          </a:xfrm>
          <a:prstGeom prst="bracketPair">
            <a:avLst/>
          </a:prstGeom>
          <a:solidFill>
            <a:schemeClr val="tx1"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b="1" dirty="0" smtClean="0">
                <a:solidFill>
                  <a:srgbClr val="FF0000"/>
                </a:solidFill>
                <a:cs typeface="Times New Roman" pitchFamily="18" charset="0"/>
              </a:rPr>
              <a:t>Всего расходов на ЖКХ– 60,1 млн. </a:t>
            </a:r>
            <a:endParaRPr lang="ru-RU" sz="2400" b="1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13" name="Двойные круглые скобки 12"/>
          <p:cNvSpPr/>
          <p:nvPr/>
        </p:nvSpPr>
        <p:spPr>
          <a:xfrm>
            <a:off x="155575" y="2348880"/>
            <a:ext cx="8568952" cy="722930"/>
          </a:xfrm>
          <a:prstGeom prst="bracketPair">
            <a:avLst/>
          </a:prstGeom>
          <a:solidFill>
            <a:srgbClr val="FF0000">
              <a:alpha val="70000"/>
            </a:srgb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400" b="1" dirty="0" smtClean="0">
                <a:solidFill>
                  <a:schemeClr val="tx1"/>
                </a:solidFill>
                <a:cs typeface="Times New Roman" pitchFamily="18" charset="0"/>
              </a:rPr>
              <a:t>Организация водоснабжения и теплоснабжения – 19,8млн.</a:t>
            </a:r>
            <a:endParaRPr lang="ru-RU" sz="24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0" y="214290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5929322" y="285728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отчет - 2016</a:t>
            </a:r>
          </a:p>
        </p:txBody>
      </p:sp>
      <p:sp>
        <p:nvSpPr>
          <p:cNvPr id="23" name="Двойные круглые скобки 22"/>
          <p:cNvSpPr/>
          <p:nvPr/>
        </p:nvSpPr>
        <p:spPr>
          <a:xfrm>
            <a:off x="142844" y="3212976"/>
            <a:ext cx="8568952" cy="785818"/>
          </a:xfrm>
          <a:prstGeom prst="bracketPair">
            <a:avLst/>
          </a:prstGeom>
          <a:solidFill>
            <a:srgbClr val="FF0000">
              <a:alpha val="70000"/>
            </a:srgb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400" b="1" dirty="0" smtClean="0">
                <a:solidFill>
                  <a:schemeClr val="tx1"/>
                </a:solidFill>
                <a:cs typeface="Times New Roman" pitchFamily="18" charset="0"/>
              </a:rPr>
              <a:t> Возмещение предприятиям ЖКХ – 1,5 млн.</a:t>
            </a:r>
            <a:endParaRPr lang="ru-RU" sz="24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4" name="Двойные круглые скобки 13"/>
          <p:cNvSpPr/>
          <p:nvPr/>
        </p:nvSpPr>
        <p:spPr>
          <a:xfrm>
            <a:off x="1285851" y="4229739"/>
            <a:ext cx="7438675" cy="576064"/>
          </a:xfrm>
          <a:prstGeom prst="bracketPair">
            <a:avLst/>
          </a:prstGeom>
          <a:solidFill>
            <a:schemeClr val="tx1"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rgbClr val="FF0000"/>
                </a:solidFill>
              </a:rPr>
              <a:t>  </a:t>
            </a:r>
            <a:r>
              <a:rPr lang="ru-RU" sz="2400" b="1" dirty="0" smtClean="0">
                <a:solidFill>
                  <a:srgbClr val="FF0000"/>
                </a:solidFill>
              </a:rPr>
              <a:t>Всего расходов на благоустройство – 36,5 млн. 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Двойные круглые скобки 17"/>
          <p:cNvSpPr/>
          <p:nvPr/>
        </p:nvSpPr>
        <p:spPr>
          <a:xfrm>
            <a:off x="285720" y="5000636"/>
            <a:ext cx="3571900" cy="785818"/>
          </a:xfrm>
          <a:prstGeom prst="bracketPai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200" b="1" dirty="0" smtClean="0">
                <a:solidFill>
                  <a:schemeClr val="tx1"/>
                </a:solidFill>
                <a:cs typeface="Times New Roman" pitchFamily="18" charset="0"/>
              </a:rPr>
              <a:t> Уличное освещение –  22,3 млн.</a:t>
            </a:r>
            <a:endParaRPr lang="ru-RU" sz="22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20" name="Двойные круглые скобки 19"/>
          <p:cNvSpPr/>
          <p:nvPr/>
        </p:nvSpPr>
        <p:spPr>
          <a:xfrm>
            <a:off x="5429256" y="5000636"/>
            <a:ext cx="3571900" cy="714380"/>
          </a:xfrm>
          <a:prstGeom prst="bracketPai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200" b="1" dirty="0" smtClean="0">
                <a:solidFill>
                  <a:schemeClr val="tx1"/>
                </a:solidFill>
                <a:cs typeface="Times New Roman" pitchFamily="18" charset="0"/>
              </a:rPr>
              <a:t> Прочие расходы–  13,4 млн.</a:t>
            </a:r>
            <a:endParaRPr lang="ru-RU" sz="22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21" name="Двойные круглые скобки 20"/>
          <p:cNvSpPr/>
          <p:nvPr/>
        </p:nvSpPr>
        <p:spPr>
          <a:xfrm>
            <a:off x="3071802" y="6000768"/>
            <a:ext cx="3571900" cy="714380"/>
          </a:xfrm>
          <a:prstGeom prst="bracketPai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200" b="1" dirty="0" smtClean="0">
                <a:solidFill>
                  <a:schemeClr val="tx1"/>
                </a:solidFill>
                <a:cs typeface="Times New Roman" pitchFamily="18" charset="0"/>
              </a:rPr>
              <a:t> Озеленение –  0,8 млн.</a:t>
            </a:r>
            <a:endParaRPr lang="ru-RU" sz="22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0725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0729" name="Rectangle 14"/>
          <p:cNvSpPr>
            <a:spLocks noChangeArrowheads="1"/>
          </p:cNvSpPr>
          <p:nvPr/>
        </p:nvSpPr>
        <p:spPr bwMode="auto">
          <a:xfrm>
            <a:off x="0" y="2138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2" name="Двойные круглые скобки 11"/>
          <p:cNvSpPr/>
          <p:nvPr/>
        </p:nvSpPr>
        <p:spPr>
          <a:xfrm>
            <a:off x="467544" y="1124744"/>
            <a:ext cx="8280920" cy="648072"/>
          </a:xfrm>
          <a:prstGeom prst="bracketPair">
            <a:avLst/>
          </a:prstGeom>
          <a:solidFill>
            <a:srgbClr val="FF0000">
              <a:alpha val="70000"/>
            </a:srgb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400" b="1" dirty="0" smtClean="0">
                <a:solidFill>
                  <a:schemeClr val="tx1"/>
                </a:solidFill>
                <a:cs typeface="Times New Roman" pitchFamily="18" charset="0"/>
              </a:rPr>
              <a:t>Содержание МФЦ– 10,1 млн.</a:t>
            </a:r>
            <a:endParaRPr lang="ru-RU" sz="24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3" name="Двойные круглые скобки 12"/>
          <p:cNvSpPr/>
          <p:nvPr/>
        </p:nvSpPr>
        <p:spPr>
          <a:xfrm>
            <a:off x="467544" y="1916832"/>
            <a:ext cx="8280920" cy="722930"/>
          </a:xfrm>
          <a:prstGeom prst="bracketPair">
            <a:avLst/>
          </a:prstGeom>
          <a:solidFill>
            <a:srgbClr val="FF0000">
              <a:alpha val="70000"/>
            </a:srgb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400" b="1" dirty="0" smtClean="0">
                <a:solidFill>
                  <a:schemeClr val="tx1"/>
                </a:solidFill>
                <a:cs typeface="Times New Roman" pitchFamily="18" charset="0"/>
              </a:rPr>
              <a:t>Создание и развитие информационной и телекоммуникационной инфраструктуры –1,1 млн.</a:t>
            </a:r>
            <a:endParaRPr lang="ru-RU" sz="24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0" y="214290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5929322" y="285728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отчет - 2016</a:t>
            </a:r>
          </a:p>
        </p:txBody>
      </p:sp>
      <p:sp>
        <p:nvSpPr>
          <p:cNvPr id="14" name="Двойные круглые скобки 13"/>
          <p:cNvSpPr/>
          <p:nvPr/>
        </p:nvSpPr>
        <p:spPr>
          <a:xfrm>
            <a:off x="428596" y="4000504"/>
            <a:ext cx="6384202" cy="2372844"/>
          </a:xfrm>
          <a:prstGeom prst="bracketPair">
            <a:avLst/>
          </a:prstGeom>
          <a:solidFill>
            <a:srgbClr val="FF0000">
              <a:alpha val="70000"/>
            </a:srgb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/>
                </a:solidFill>
                <a:cs typeface="Times New Roman" pitchFamily="18" charset="0"/>
              </a:rPr>
              <a:t>Физическая культура и спорт – 5,2 млн.</a:t>
            </a:r>
            <a:endParaRPr lang="ru-RU" sz="28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4341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" name="Двойные круглые скобки 12"/>
          <p:cNvSpPr/>
          <p:nvPr/>
        </p:nvSpPr>
        <p:spPr>
          <a:xfrm>
            <a:off x="528439" y="1209129"/>
            <a:ext cx="3236545" cy="725804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Доходы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млн. рублей</a:t>
            </a:r>
          </a:p>
        </p:txBody>
      </p:sp>
      <p:sp>
        <p:nvSpPr>
          <p:cNvPr id="14" name="Двойные круглые скобки 13"/>
          <p:cNvSpPr/>
          <p:nvPr/>
        </p:nvSpPr>
        <p:spPr>
          <a:xfrm>
            <a:off x="5644182" y="1209129"/>
            <a:ext cx="3096344" cy="725804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Расходы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млн. рублей</a:t>
            </a:r>
          </a:p>
        </p:txBody>
      </p:sp>
      <p:graphicFrame>
        <p:nvGraphicFramePr>
          <p:cNvPr id="15" name="Диаграмма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9391005"/>
              </p:ext>
            </p:extLst>
          </p:nvPr>
        </p:nvGraphicFramePr>
        <p:xfrm>
          <a:off x="4071934" y="2857496"/>
          <a:ext cx="4486279" cy="30718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6" name="Диаграмма 6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9070495"/>
              </p:ext>
            </p:extLst>
          </p:nvPr>
        </p:nvGraphicFramePr>
        <p:xfrm>
          <a:off x="395288" y="3357563"/>
          <a:ext cx="4367212" cy="2497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9" name="Прямая соединительная линия 18"/>
          <p:cNvCxnSpPr/>
          <p:nvPr/>
        </p:nvCxnSpPr>
        <p:spPr>
          <a:xfrm>
            <a:off x="0" y="214290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5929322" y="285728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ОТЧЕТ - 2016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0" y="285728"/>
            <a:ext cx="178591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Доходы</a:t>
            </a: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rot="5400000">
            <a:off x="964393" y="3536140"/>
            <a:ext cx="6572272" cy="7143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0725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" name="Двойные круглые скобки 7"/>
          <p:cNvSpPr/>
          <p:nvPr/>
        </p:nvSpPr>
        <p:spPr>
          <a:xfrm>
            <a:off x="1714480" y="692696"/>
            <a:ext cx="6169888" cy="792088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/>
                </a:solidFill>
                <a:cs typeface="Times New Roman" pitchFamily="18" charset="0"/>
              </a:rPr>
              <a:t>Капитальные расходы консолидированного бюджета</a:t>
            </a:r>
            <a:endParaRPr lang="ru-RU" sz="28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30729" name="Rectangle 14"/>
          <p:cNvSpPr>
            <a:spLocks noChangeArrowheads="1"/>
          </p:cNvSpPr>
          <p:nvPr/>
        </p:nvSpPr>
        <p:spPr bwMode="auto">
          <a:xfrm>
            <a:off x="0" y="2138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0" name="Двойные круглые скобки 9"/>
          <p:cNvSpPr/>
          <p:nvPr/>
        </p:nvSpPr>
        <p:spPr>
          <a:xfrm>
            <a:off x="2483768" y="1628800"/>
            <a:ext cx="4320480" cy="432048"/>
          </a:xfrm>
          <a:prstGeom prst="bracketPair">
            <a:avLst/>
          </a:prstGeom>
          <a:solidFill>
            <a:schemeClr val="tx2">
              <a:lumMod val="40000"/>
              <a:lumOff val="6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rgbClr val="FF0000"/>
                </a:solidFill>
                <a:cs typeface="Times New Roman" pitchFamily="18" charset="0"/>
              </a:rPr>
              <a:t>  Всего – 98,0 млн.  </a:t>
            </a:r>
            <a:endParaRPr lang="ru-RU" sz="2800" b="1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12" name="Двойные круглые скобки 11"/>
          <p:cNvSpPr/>
          <p:nvPr/>
        </p:nvSpPr>
        <p:spPr>
          <a:xfrm>
            <a:off x="395536" y="2348880"/>
            <a:ext cx="8280920" cy="648072"/>
          </a:xfrm>
          <a:prstGeom prst="bracketPair">
            <a:avLst/>
          </a:prstGeom>
          <a:solidFill>
            <a:srgbClr val="FF0000">
              <a:alpha val="70000"/>
            </a:srgb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800" b="1" dirty="0" smtClean="0">
                <a:solidFill>
                  <a:schemeClr val="tx1"/>
                </a:solidFill>
                <a:cs typeface="Times New Roman" pitchFamily="18" charset="0"/>
              </a:rPr>
              <a:t>Капитальный ремонт – 23,1 млн.</a:t>
            </a:r>
            <a:endParaRPr lang="ru-RU" sz="28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3" name="Двойные круглые скобки 12"/>
          <p:cNvSpPr/>
          <p:nvPr/>
        </p:nvSpPr>
        <p:spPr>
          <a:xfrm>
            <a:off x="395536" y="3356992"/>
            <a:ext cx="8280920" cy="722930"/>
          </a:xfrm>
          <a:prstGeom prst="bracketPair">
            <a:avLst/>
          </a:prstGeom>
          <a:solidFill>
            <a:srgbClr val="FF0000">
              <a:alpha val="70000"/>
            </a:srgb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800" b="1" dirty="0" smtClean="0">
                <a:solidFill>
                  <a:schemeClr val="tx1"/>
                </a:solidFill>
                <a:cs typeface="Times New Roman" pitchFamily="18" charset="0"/>
              </a:rPr>
              <a:t>Приобретение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cs typeface="Times New Roman" pitchFamily="18" charset="0"/>
              </a:rPr>
              <a:t>основных средств – 43,2 млн.</a:t>
            </a:r>
            <a:endParaRPr lang="ru-RU" sz="28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0" y="214290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5929322" y="285728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отчет - 2016</a:t>
            </a:r>
          </a:p>
        </p:txBody>
      </p:sp>
      <p:sp>
        <p:nvSpPr>
          <p:cNvPr id="29" name="Двойные круглые скобки 28"/>
          <p:cNvSpPr/>
          <p:nvPr/>
        </p:nvSpPr>
        <p:spPr>
          <a:xfrm>
            <a:off x="395536" y="4509120"/>
            <a:ext cx="8280920" cy="720080"/>
          </a:xfrm>
          <a:prstGeom prst="bracketPair">
            <a:avLst/>
          </a:prstGeom>
          <a:solidFill>
            <a:srgbClr val="FF0000">
              <a:alpha val="70000"/>
            </a:srgb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800" b="1" dirty="0" smtClean="0">
                <a:solidFill>
                  <a:schemeClr val="tx1"/>
                </a:solidFill>
                <a:cs typeface="Times New Roman" pitchFamily="18" charset="0"/>
              </a:rPr>
              <a:t>Строительство и реконструкция – 31,7 млн.</a:t>
            </a:r>
            <a:endParaRPr lang="ru-RU" sz="28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Прямая соединительная линия 8"/>
          <p:cNvCxnSpPr/>
          <p:nvPr/>
        </p:nvCxnSpPr>
        <p:spPr>
          <a:xfrm>
            <a:off x="0" y="90050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3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4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" name="Двойные круглые скобки 7"/>
          <p:cNvSpPr/>
          <p:nvPr/>
        </p:nvSpPr>
        <p:spPr>
          <a:xfrm>
            <a:off x="0" y="571480"/>
            <a:ext cx="9144000" cy="785818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  <a:cs typeface="Arial" charset="0"/>
              </a:rPr>
              <a:t>Структура </a:t>
            </a:r>
            <a:r>
              <a:rPr lang="ru-RU" sz="2800" b="1" dirty="0" smtClean="0">
                <a:solidFill>
                  <a:schemeClr val="tx1"/>
                </a:solidFill>
                <a:cs typeface="Arial" charset="0"/>
              </a:rPr>
              <a:t>расходов за счет средств местного бюджета</a:t>
            </a:r>
            <a:endParaRPr lang="ru-RU" sz="2800" b="1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2058" name="Rectangle 27"/>
          <p:cNvSpPr>
            <a:spLocks noChangeArrowheads="1"/>
          </p:cNvSpPr>
          <p:nvPr/>
        </p:nvSpPr>
        <p:spPr bwMode="auto">
          <a:xfrm>
            <a:off x="0" y="2147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514416271"/>
              </p:ext>
            </p:extLst>
          </p:nvPr>
        </p:nvGraphicFramePr>
        <p:xfrm>
          <a:off x="0" y="1357298"/>
          <a:ext cx="9144000" cy="5246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5929322" y="161488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отчет - 2016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0" y="142852"/>
            <a:ext cx="178591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Расходы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915816" y="5589240"/>
            <a:ext cx="2376264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Всего: 463,3млн.</a:t>
            </a:r>
            <a:endParaRPr lang="ru-RU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9701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" name="Двойные круглые скобки 7"/>
          <p:cNvSpPr/>
          <p:nvPr/>
        </p:nvSpPr>
        <p:spPr>
          <a:xfrm>
            <a:off x="357158" y="620688"/>
            <a:ext cx="8429684" cy="808048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tx1"/>
                </a:solidFill>
                <a:cs typeface="Times New Roman" pitchFamily="18" charset="0"/>
              </a:rPr>
              <a:t>Финансовая помощь сельским поселениям</a:t>
            </a:r>
            <a:endParaRPr lang="ru-RU" sz="32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29705" name="Rectangle 14"/>
          <p:cNvSpPr>
            <a:spLocks noChangeArrowheads="1"/>
          </p:cNvSpPr>
          <p:nvPr/>
        </p:nvSpPr>
        <p:spPr bwMode="auto">
          <a:xfrm>
            <a:off x="0" y="2138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0" y="142852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5929322" y="214290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отчет -2016</a:t>
            </a: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7600491"/>
              </p:ext>
            </p:extLst>
          </p:nvPr>
        </p:nvGraphicFramePr>
        <p:xfrm>
          <a:off x="488570" y="1700808"/>
          <a:ext cx="8210812" cy="28770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4046"/>
                <a:gridCol w="1210301"/>
                <a:gridCol w="1368152"/>
                <a:gridCol w="1296144"/>
                <a:gridCol w="1512169"/>
              </a:tblGrid>
              <a:tr h="747899"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Дотации из областного бюджета</a:t>
                      </a:r>
                      <a:endParaRPr lang="ru-RU" sz="1000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Сбалансированность (районный бюджет)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Целевая помощь (районный бюджет)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Всего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261072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err="1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Большесальское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1948,3</a:t>
                      </a: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i="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-</a:t>
                      </a:r>
                      <a:endParaRPr lang="ru-RU" sz="1000" b="1" i="0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i="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5206,0</a:t>
                      </a:r>
                      <a:endParaRPr lang="ru-RU" sz="1000" b="1" i="0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7154,3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61072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Калининское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3661,8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1900,0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2109,6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7671,4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66621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err="1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Краснокрымское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-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-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-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-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61072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Крымское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3732,5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-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5848,9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9581,4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78605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err="1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Недвиговское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4958,7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1600,0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484,6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7043,3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61072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Петровское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4250,5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2000,0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1611,3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7861,8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78605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err="1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Чалтырское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-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-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3978,6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3978,6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61072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Всего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18551,8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5500,0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19239,0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43290,8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-32" y="214290"/>
            <a:ext cx="178591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Расходы</a:t>
            </a:r>
          </a:p>
        </p:txBody>
      </p:sp>
    </p:spTree>
    <p:extLst>
      <p:ext uri="{BB962C8B-B14F-4D97-AF65-F5344CB8AC3E}">
        <p14:creationId xmlns:p14="http://schemas.microsoft.com/office/powerpoint/2010/main" val="3691343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256713939"/>
              </p:ext>
            </p:extLst>
          </p:nvPr>
        </p:nvGraphicFramePr>
        <p:xfrm>
          <a:off x="395532" y="731838"/>
          <a:ext cx="8280927" cy="519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6"/>
                <a:gridCol w="720080"/>
                <a:gridCol w="864096"/>
                <a:gridCol w="648072"/>
                <a:gridCol w="792088"/>
                <a:gridCol w="720080"/>
                <a:gridCol w="648072"/>
                <a:gridCol w="720080"/>
                <a:gridCol w="720083"/>
              </a:tblGrid>
              <a:tr h="370840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/>
                        </a:rPr>
                        <a:t>Информация о доходах, расходах и дефиците бюджета </a:t>
                      </a:r>
                      <a:r>
                        <a:rPr lang="ru-RU" sz="1000" b="0" i="0" u="none" strike="noStrike" dirty="0" err="1">
                          <a:effectLst/>
                          <a:latin typeface="Arial Cyr"/>
                        </a:rPr>
                        <a:t>Мясниковского</a:t>
                      </a:r>
                      <a:r>
                        <a:rPr lang="ru-RU" sz="1000" b="0" i="0" u="none" strike="noStrike" dirty="0">
                          <a:effectLst/>
                          <a:latin typeface="Arial Cyr"/>
                        </a:rPr>
                        <a:t> района и бюджетов сельских поселений </a:t>
                      </a:r>
                      <a:r>
                        <a:rPr lang="ru-RU" sz="1000" b="0" i="0" u="none" strike="noStrike" dirty="0" err="1">
                          <a:effectLst/>
                          <a:latin typeface="Arial Cyr"/>
                        </a:rPr>
                        <a:t>Мясниковского</a:t>
                      </a:r>
                      <a:r>
                        <a:rPr lang="ru-RU" sz="1000" b="0" i="0" u="none" strike="noStrike" dirty="0">
                          <a:effectLst/>
                          <a:latin typeface="Arial Cyr"/>
                        </a:rPr>
                        <a:t> района в 2016 году (</a:t>
                      </a:r>
                      <a:r>
                        <a:rPr lang="ru-RU" sz="1000" b="0" i="0" u="none" strike="noStrike" dirty="0" err="1">
                          <a:effectLst/>
                          <a:latin typeface="Arial Cyr"/>
                        </a:rPr>
                        <a:t>тыс.рублей</a:t>
                      </a:r>
                      <a:r>
                        <a:rPr lang="ru-RU" sz="1000" b="0" i="0" u="none" strike="noStrike" dirty="0">
                          <a:effectLst/>
                          <a:latin typeface="Arial Cyr"/>
                        </a:rPr>
                        <a:t>)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 Cyr"/>
                        </a:rPr>
                        <a:t>Наименование поселения</a:t>
                      </a: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 Cyr"/>
                        </a:rPr>
                        <a:t>Доходы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Расходы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дефицит(-), профицит(+)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effectLst/>
                          <a:latin typeface="Arial Cyr"/>
                        </a:rPr>
                        <a:t>План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effectLst/>
                          <a:latin typeface="Arial Cyr"/>
                        </a:rPr>
                        <a:t>Факт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effectLst/>
                          <a:latin typeface="Arial Cyr"/>
                        </a:rPr>
                        <a:t>% исполнения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effectLst/>
                          <a:latin typeface="Arial Cyr"/>
                        </a:rPr>
                        <a:t>План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effectLst/>
                          <a:latin typeface="Arial Cyr"/>
                        </a:rPr>
                        <a:t>Факт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effectLst/>
                          <a:latin typeface="Arial Cyr"/>
                        </a:rPr>
                        <a:t>% исполнения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effectLst/>
                          <a:latin typeface="Arial Cyr"/>
                        </a:rPr>
                        <a:t>План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effectLst/>
                          <a:latin typeface="Arial Cyr"/>
                        </a:rPr>
                        <a:t>Факт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 Cyr"/>
                        </a:rPr>
                        <a:t>Мясниковский район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>
                          <a:effectLst/>
                          <a:latin typeface="Arial Cyr"/>
                        </a:rPr>
                        <a:t>963745,4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966672,3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100,3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1003214,1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992718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99,0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-39468,7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-26045,7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 Cyr"/>
                        </a:rPr>
                        <a:t>Большесальское сельское поселение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>
                          <a:effectLst/>
                          <a:latin typeface="Arial Cyr"/>
                        </a:rPr>
                        <a:t>18635,2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>
                          <a:effectLst/>
                          <a:latin typeface="Arial Cyr"/>
                        </a:rPr>
                        <a:t>19571,6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105,0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21971,9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>
                          <a:effectLst/>
                          <a:latin typeface="Arial Cyr"/>
                        </a:rPr>
                        <a:t>19579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89,1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-3336,7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-7,4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 Cyr"/>
                        </a:rPr>
                        <a:t>Калининское сельское поселение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21417,4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>
                          <a:effectLst/>
                          <a:latin typeface="Arial Cyr"/>
                        </a:rPr>
                        <a:t>19587,8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91,5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21821,1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19695,5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90,3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-403,7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-107,7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 Cyr"/>
                        </a:rPr>
                        <a:t>Краснокрыское сельское поселение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17386,8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21275,6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122,4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>
                          <a:effectLst/>
                          <a:latin typeface="Arial Cyr"/>
                        </a:rPr>
                        <a:t>26386,8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25369,8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96,1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-9000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-4094,2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 Cyr"/>
                        </a:rPr>
                        <a:t>Крымское сельское поселение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23496,9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23497,4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100,0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>
                          <a:effectLst/>
                          <a:latin typeface="Arial Cyr"/>
                        </a:rPr>
                        <a:t>26568,2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>
                          <a:effectLst/>
                          <a:latin typeface="Arial Cyr"/>
                        </a:rPr>
                        <a:t>25907,5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97,5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-3071,3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-2410,1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 Cyr"/>
                        </a:rPr>
                        <a:t>Недвиговское сельское поселение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18742,1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>
                          <a:effectLst/>
                          <a:latin typeface="Arial Cyr"/>
                        </a:rPr>
                        <a:t>19175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102,3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19367,1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>
                          <a:effectLst/>
                          <a:latin typeface="Arial Cyr"/>
                        </a:rPr>
                        <a:t>18751,6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>
                          <a:effectLst/>
                          <a:latin typeface="Arial Cyr"/>
                        </a:rPr>
                        <a:t>96,8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-625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423,4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 Cyr"/>
                        </a:rPr>
                        <a:t>Петровское сельское поселение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24270,6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23993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98,9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24358,8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24074,6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>
                          <a:effectLst/>
                          <a:latin typeface="Arial Cyr"/>
                        </a:rPr>
                        <a:t>98,8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-88,2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-81,6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 Cyr"/>
                        </a:rPr>
                        <a:t>Чалтырское сельское поселение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71802,1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85795,4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119,5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>
                          <a:effectLst/>
                          <a:latin typeface="Arial Cyr"/>
                        </a:rPr>
                        <a:t>74399,2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72799,9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97,9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>
                          <a:effectLst/>
                          <a:latin typeface="Arial Cyr"/>
                        </a:rPr>
                        <a:t>-2597,1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12995,5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effectLst/>
                          <a:latin typeface="Arial Cyr"/>
                        </a:rPr>
                        <a:t>Поселения всего: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195751,1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212895,8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108,8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214873,1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206177,9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96,0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>
                          <a:effectLst/>
                          <a:latin typeface="Arial Cyr"/>
                        </a:rPr>
                        <a:t>-19122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>
                          <a:effectLst/>
                          <a:latin typeface="Arial Cyr"/>
                        </a:rPr>
                        <a:t>6717,9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effectLst/>
                          <a:latin typeface="Arial Cyr"/>
                        </a:rPr>
                        <a:t>Итого консолидированный бюджет Мясниковского района*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>
                          <a:effectLst/>
                          <a:latin typeface="Arial Cyr"/>
                        </a:rPr>
                        <a:t>1090835,4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1113336,4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102,1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1149426,1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1132664,2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99,7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>
                          <a:effectLst/>
                          <a:latin typeface="Arial Cyr"/>
                        </a:rPr>
                        <a:t>-58590,7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>
                          <a:effectLst/>
                          <a:latin typeface="Arial Cyr"/>
                        </a:rPr>
                        <a:t>-19327,8</a:t>
                      </a:r>
                    </a:p>
                  </a:txBody>
                  <a:tcPr marL="9525" marR="9525" marT="9525" marB="0" anchor="b"/>
                </a:tc>
              </a:tr>
              <a:tr h="370840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/>
                        </a:rPr>
                        <a:t>* за исключением внутренних оборотов между бюджетом района и бюджетами поселений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5421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5365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" name="Двойные круглые скобки 7"/>
          <p:cNvSpPr/>
          <p:nvPr/>
        </p:nvSpPr>
        <p:spPr>
          <a:xfrm>
            <a:off x="1903479" y="850354"/>
            <a:ext cx="5279771" cy="850454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 smtClean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tx1"/>
                </a:solidFill>
                <a:cs typeface="Arial" charset="0"/>
              </a:rPr>
              <a:t>Структура доходов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tx1"/>
                </a:solidFill>
                <a:cs typeface="Arial" charset="0"/>
              </a:rPr>
              <a:t>1113млн. рублей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  <p:sp>
        <p:nvSpPr>
          <p:cNvPr id="15369" name="Rectangle 27"/>
          <p:cNvSpPr>
            <a:spLocks noChangeArrowheads="1"/>
          </p:cNvSpPr>
          <p:nvPr/>
        </p:nvSpPr>
        <p:spPr bwMode="auto">
          <a:xfrm>
            <a:off x="0" y="2147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0" y="214290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5929322" y="285728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ОТЧЕТ - 2016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14282" y="5357826"/>
            <a:ext cx="5357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285728"/>
            <a:ext cx="178591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Доходы</a:t>
            </a:r>
          </a:p>
        </p:txBody>
      </p:sp>
      <p:graphicFrame>
        <p:nvGraphicFramePr>
          <p:cNvPr id="19" name="Диаграмма 18"/>
          <p:cNvGraphicFramePr/>
          <p:nvPr/>
        </p:nvGraphicFramePr>
        <p:xfrm>
          <a:off x="899592" y="1484784"/>
          <a:ext cx="6840760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Двойные круглые скобки 6"/>
          <p:cNvSpPr/>
          <p:nvPr/>
        </p:nvSpPr>
        <p:spPr>
          <a:xfrm>
            <a:off x="1857356" y="764704"/>
            <a:ext cx="5450948" cy="1092660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tx1"/>
                </a:solidFill>
                <a:cs typeface="Times New Roman" pitchFamily="18" charset="0"/>
              </a:rPr>
              <a:t>Дотации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tx1"/>
                </a:solidFill>
                <a:cs typeface="Times New Roman" pitchFamily="18" charset="0"/>
              </a:rPr>
              <a:t>(млн. руб.)</a:t>
            </a:r>
            <a:endParaRPr lang="ru-RU" sz="36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29322" y="285728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отчет - 2016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0" y="285728"/>
            <a:ext cx="178591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Доходы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0" y="214290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1478389149"/>
              </p:ext>
            </p:extLst>
          </p:nvPr>
        </p:nvGraphicFramePr>
        <p:xfrm>
          <a:off x="0" y="1988840"/>
          <a:ext cx="4860032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Содержимое 3"/>
          <p:cNvGraphicFramePr>
            <a:graphicFrameLocks noGrp="1"/>
          </p:cNvGraphicFramePr>
          <p:nvPr>
            <p:ph sz="quarter" idx="13"/>
          </p:nvPr>
        </p:nvGraphicFramePr>
        <p:xfrm>
          <a:off x="4283968" y="1772816"/>
          <a:ext cx="4714876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Двойные круглые скобки 6"/>
          <p:cNvSpPr/>
          <p:nvPr/>
        </p:nvSpPr>
        <p:spPr>
          <a:xfrm>
            <a:off x="1835696" y="980728"/>
            <a:ext cx="5472608" cy="876636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tx1"/>
                </a:solidFill>
                <a:cs typeface="Times New Roman" pitchFamily="18" charset="0"/>
              </a:rPr>
              <a:t>Субвенции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tx1"/>
                </a:solidFill>
                <a:cs typeface="Times New Roman" pitchFamily="18" charset="0"/>
              </a:rPr>
              <a:t>(млн. руб.)</a:t>
            </a:r>
            <a:endParaRPr lang="ru-RU" sz="32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29322" y="285728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отчет -2016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0" y="285728"/>
            <a:ext cx="178591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Доходы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0" y="214290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1697785081"/>
              </p:ext>
            </p:extLst>
          </p:nvPr>
        </p:nvGraphicFramePr>
        <p:xfrm>
          <a:off x="0" y="1988840"/>
          <a:ext cx="4860032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983077622"/>
              </p:ext>
            </p:extLst>
          </p:nvPr>
        </p:nvGraphicFramePr>
        <p:xfrm>
          <a:off x="4572000" y="1916832"/>
          <a:ext cx="4233482" cy="4725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8" name="Двойные круглые скобки 17"/>
          <p:cNvSpPr/>
          <p:nvPr/>
        </p:nvSpPr>
        <p:spPr>
          <a:xfrm>
            <a:off x="4932040" y="2204864"/>
            <a:ext cx="3643338" cy="642942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613,6 млн. руб</a:t>
            </a:r>
            <a:r>
              <a:rPr lang="ru-RU" sz="2800" b="1" dirty="0" smtClean="0">
                <a:solidFill>
                  <a:schemeClr val="tx1"/>
                </a:solidFill>
              </a:rPr>
              <a:t>.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1747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1751" name="Rectangle 14"/>
          <p:cNvSpPr>
            <a:spLocks noChangeArrowheads="1"/>
          </p:cNvSpPr>
          <p:nvPr/>
        </p:nvSpPr>
        <p:spPr bwMode="auto">
          <a:xfrm>
            <a:off x="0" y="2138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0" y="214290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5929322" y="285728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отчет - 2016</a:t>
            </a:r>
          </a:p>
        </p:txBody>
      </p:sp>
      <p:graphicFrame>
        <p:nvGraphicFramePr>
          <p:cNvPr id="15" name="Диаграмма 14"/>
          <p:cNvGraphicFramePr/>
          <p:nvPr/>
        </p:nvGraphicFramePr>
        <p:xfrm>
          <a:off x="107504" y="1916832"/>
          <a:ext cx="9036496" cy="4941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" name="Двойные круглые скобки 18"/>
          <p:cNvSpPr/>
          <p:nvPr/>
        </p:nvSpPr>
        <p:spPr>
          <a:xfrm>
            <a:off x="1115616" y="571480"/>
            <a:ext cx="6357982" cy="1417360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/>
                </a:solidFill>
                <a:cs typeface="Times New Roman" pitchFamily="18" charset="0"/>
              </a:rPr>
              <a:t>Субсидии  в 2016 году (млн. руб.)</a:t>
            </a:r>
            <a:endParaRPr lang="ru-RU" sz="28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285728"/>
            <a:ext cx="178591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Доходы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1747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1751" name="Rectangle 14"/>
          <p:cNvSpPr>
            <a:spLocks noChangeArrowheads="1"/>
          </p:cNvSpPr>
          <p:nvPr/>
        </p:nvSpPr>
        <p:spPr bwMode="auto">
          <a:xfrm>
            <a:off x="0" y="2138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0" y="214290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5929322" y="285728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Бюджет - 2016</a:t>
            </a:r>
          </a:p>
        </p:txBody>
      </p:sp>
      <p:graphicFrame>
        <p:nvGraphicFramePr>
          <p:cNvPr id="15" name="Диаграмма 14"/>
          <p:cNvGraphicFramePr/>
          <p:nvPr/>
        </p:nvGraphicFramePr>
        <p:xfrm>
          <a:off x="107504" y="1500174"/>
          <a:ext cx="9036496" cy="5357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" name="Двойные круглые скобки 18"/>
          <p:cNvSpPr/>
          <p:nvPr/>
        </p:nvSpPr>
        <p:spPr>
          <a:xfrm>
            <a:off x="571472" y="428604"/>
            <a:ext cx="7704856" cy="1201336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/>
                </a:solidFill>
                <a:cs typeface="Times New Roman" pitchFamily="18" charset="0"/>
              </a:rPr>
              <a:t>Субсидии в 2016 году (млн. руб.)</a:t>
            </a:r>
            <a:endParaRPr lang="ru-RU" sz="28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285728"/>
            <a:ext cx="178591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Доходы</a:t>
            </a:r>
          </a:p>
        </p:txBody>
      </p:sp>
      <p:sp>
        <p:nvSpPr>
          <p:cNvPr id="12" name="Двойные круглые скобки 11"/>
          <p:cNvSpPr/>
          <p:nvPr/>
        </p:nvSpPr>
        <p:spPr>
          <a:xfrm>
            <a:off x="8316377" y="1571612"/>
            <a:ext cx="827623" cy="230841"/>
          </a:xfrm>
          <a:prstGeom prst="bracketPair">
            <a:avLst/>
          </a:prstGeom>
          <a:solidFill>
            <a:srgbClr val="1F497D">
              <a:lumMod val="20000"/>
              <a:lumOff val="80000"/>
              <a:alpha val="70000"/>
            </a:srgbClr>
          </a:solidFill>
          <a:ln w="25400" cap="flat" cmpd="sng" algn="ctr">
            <a:noFill/>
            <a:prstDash val="solid"/>
          </a:ln>
          <a:effectLst>
            <a:outerShdw blurRad="190500" dir="2700000" algn="ctr">
              <a:srgbClr val="4F81BD">
                <a:lumMod val="20000"/>
                <a:lumOff val="80000"/>
                <a:alpha val="9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ysClr val="windowText" lastClr="000000"/>
                </a:solidFill>
              </a:rPr>
              <a:t>2,1</a:t>
            </a:r>
            <a:endParaRPr lang="ru-RU" sz="2200" b="1" dirty="0">
              <a:solidFill>
                <a:sysClr val="windowText" lastClr="000000"/>
              </a:solidFill>
            </a:endParaRPr>
          </a:p>
        </p:txBody>
      </p:sp>
      <p:sp>
        <p:nvSpPr>
          <p:cNvPr id="13" name="Двойные круглые скобки 12"/>
          <p:cNvSpPr/>
          <p:nvPr/>
        </p:nvSpPr>
        <p:spPr>
          <a:xfrm>
            <a:off x="8316377" y="3714752"/>
            <a:ext cx="827623" cy="288038"/>
          </a:xfrm>
          <a:prstGeom prst="bracketPair">
            <a:avLst/>
          </a:prstGeom>
          <a:solidFill>
            <a:srgbClr val="1F497D">
              <a:lumMod val="20000"/>
              <a:lumOff val="80000"/>
              <a:alpha val="70000"/>
            </a:srgbClr>
          </a:solidFill>
          <a:ln w="25400" cap="flat" cmpd="sng" algn="ctr">
            <a:noFill/>
            <a:prstDash val="solid"/>
          </a:ln>
          <a:effectLst>
            <a:outerShdw blurRad="190500" dir="2700000" algn="ctr">
              <a:srgbClr val="4F81BD">
                <a:lumMod val="20000"/>
                <a:lumOff val="80000"/>
                <a:alpha val="9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ysClr val="windowText" lastClr="000000"/>
                </a:solidFill>
              </a:rPr>
              <a:t>5,0</a:t>
            </a:r>
            <a:endParaRPr lang="ru-RU" sz="2200" b="1" dirty="0">
              <a:solidFill>
                <a:sysClr val="windowText" lastClr="000000"/>
              </a:solidFill>
            </a:endParaRPr>
          </a:p>
        </p:txBody>
      </p:sp>
      <p:sp>
        <p:nvSpPr>
          <p:cNvPr id="14" name="Двойные круглые скобки 13"/>
          <p:cNvSpPr/>
          <p:nvPr/>
        </p:nvSpPr>
        <p:spPr>
          <a:xfrm>
            <a:off x="8316377" y="3071810"/>
            <a:ext cx="827623" cy="288038"/>
          </a:xfrm>
          <a:prstGeom prst="bracketPair">
            <a:avLst/>
          </a:prstGeom>
          <a:solidFill>
            <a:srgbClr val="1F497D">
              <a:lumMod val="20000"/>
              <a:lumOff val="80000"/>
              <a:alpha val="70000"/>
            </a:srgbClr>
          </a:solidFill>
          <a:ln w="25400" cap="flat" cmpd="sng" algn="ctr">
            <a:noFill/>
            <a:prstDash val="solid"/>
          </a:ln>
          <a:effectLst>
            <a:outerShdw blurRad="190500" dir="2700000" algn="ctr">
              <a:srgbClr val="4F81BD">
                <a:lumMod val="20000"/>
                <a:lumOff val="80000"/>
                <a:alpha val="9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ysClr val="windowText" lastClr="000000"/>
                </a:solidFill>
              </a:rPr>
              <a:t>6,9</a:t>
            </a:r>
            <a:endParaRPr lang="ru-RU" sz="2200" b="1" dirty="0">
              <a:solidFill>
                <a:sysClr val="windowText" lastClr="000000"/>
              </a:solidFill>
            </a:endParaRPr>
          </a:p>
        </p:txBody>
      </p:sp>
      <p:sp>
        <p:nvSpPr>
          <p:cNvPr id="16" name="Двойные круглые скобки 15"/>
          <p:cNvSpPr/>
          <p:nvPr/>
        </p:nvSpPr>
        <p:spPr>
          <a:xfrm>
            <a:off x="8316377" y="2214554"/>
            <a:ext cx="827623" cy="216028"/>
          </a:xfrm>
          <a:prstGeom prst="bracketPair">
            <a:avLst/>
          </a:prstGeom>
          <a:solidFill>
            <a:srgbClr val="1F497D">
              <a:lumMod val="20000"/>
              <a:lumOff val="80000"/>
              <a:alpha val="70000"/>
            </a:srgbClr>
          </a:solidFill>
          <a:ln w="25400" cap="flat" cmpd="sng" algn="ctr">
            <a:noFill/>
            <a:prstDash val="solid"/>
          </a:ln>
          <a:effectLst>
            <a:outerShdw blurRad="190500" dir="2700000" algn="ctr">
              <a:srgbClr val="4F81BD">
                <a:lumMod val="20000"/>
                <a:lumOff val="80000"/>
                <a:alpha val="9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ysClr val="windowText" lastClr="000000"/>
                </a:solidFill>
              </a:rPr>
              <a:t>12,6</a:t>
            </a:r>
            <a:endParaRPr lang="ru-RU" sz="2200" b="1" dirty="0">
              <a:solidFill>
                <a:sysClr val="windowText" lastClr="000000"/>
              </a:solidFill>
            </a:endParaRPr>
          </a:p>
        </p:txBody>
      </p:sp>
      <p:sp>
        <p:nvSpPr>
          <p:cNvPr id="18" name="Двойные круглые скобки 17"/>
          <p:cNvSpPr/>
          <p:nvPr/>
        </p:nvSpPr>
        <p:spPr>
          <a:xfrm>
            <a:off x="8316377" y="4214818"/>
            <a:ext cx="827623" cy="288038"/>
          </a:xfrm>
          <a:prstGeom prst="bracketPair">
            <a:avLst/>
          </a:prstGeom>
          <a:solidFill>
            <a:srgbClr val="1F497D">
              <a:lumMod val="20000"/>
              <a:lumOff val="80000"/>
              <a:alpha val="70000"/>
            </a:srgbClr>
          </a:solidFill>
          <a:ln w="25400" cap="flat" cmpd="sng" algn="ctr">
            <a:noFill/>
            <a:prstDash val="solid"/>
          </a:ln>
          <a:effectLst>
            <a:outerShdw blurRad="190500" dir="2700000" algn="ctr">
              <a:srgbClr val="4F81BD">
                <a:lumMod val="20000"/>
                <a:lumOff val="80000"/>
                <a:alpha val="9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ysClr val="windowText" lastClr="000000"/>
                </a:solidFill>
              </a:rPr>
              <a:t>6,3</a:t>
            </a:r>
            <a:endParaRPr lang="ru-RU" sz="2200" b="1" dirty="0">
              <a:solidFill>
                <a:sysClr val="windowText" lastClr="000000"/>
              </a:solidFill>
            </a:endParaRPr>
          </a:p>
        </p:txBody>
      </p:sp>
      <p:sp>
        <p:nvSpPr>
          <p:cNvPr id="20" name="Двойные круглые скобки 19"/>
          <p:cNvSpPr/>
          <p:nvPr/>
        </p:nvSpPr>
        <p:spPr>
          <a:xfrm>
            <a:off x="8316377" y="4857760"/>
            <a:ext cx="827623" cy="288038"/>
          </a:xfrm>
          <a:prstGeom prst="bracketPair">
            <a:avLst/>
          </a:prstGeom>
          <a:solidFill>
            <a:srgbClr val="1F497D">
              <a:lumMod val="20000"/>
              <a:lumOff val="80000"/>
              <a:alpha val="70000"/>
            </a:srgbClr>
          </a:solidFill>
          <a:ln w="25400" cap="flat" cmpd="sng" algn="ctr">
            <a:noFill/>
            <a:prstDash val="solid"/>
          </a:ln>
          <a:effectLst>
            <a:outerShdw blurRad="190500" dir="2700000" algn="ctr">
              <a:srgbClr val="4F81BD">
                <a:lumMod val="20000"/>
                <a:lumOff val="80000"/>
                <a:alpha val="9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ysClr val="windowText" lastClr="000000"/>
                </a:solidFill>
              </a:rPr>
              <a:t>1,7</a:t>
            </a:r>
            <a:endParaRPr lang="ru-RU" sz="2200" b="1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8677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" name="Двойные круглые скобки 7"/>
          <p:cNvSpPr/>
          <p:nvPr/>
        </p:nvSpPr>
        <p:spPr>
          <a:xfrm>
            <a:off x="1142976" y="571480"/>
            <a:ext cx="7072362" cy="725804"/>
          </a:xfrm>
          <a:prstGeom prst="bracketPair">
            <a:avLst/>
          </a:prstGeom>
          <a:solidFill>
            <a:schemeClr val="accent3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solidFill>
                  <a:schemeClr val="tx1"/>
                </a:solidFill>
                <a:cs typeface="Times New Roman" pitchFamily="18" charset="0"/>
              </a:rPr>
              <a:t>Финансовая помощь из Резервного фонда Правительства Ростовской области</a:t>
            </a:r>
            <a:endParaRPr lang="ru-RU" sz="26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28681" name="Rectangle 14"/>
          <p:cNvSpPr>
            <a:spLocks noChangeArrowheads="1"/>
          </p:cNvSpPr>
          <p:nvPr/>
        </p:nvSpPr>
        <p:spPr bwMode="auto">
          <a:xfrm>
            <a:off x="0" y="2138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" name="Двойные круглые скобки 10"/>
          <p:cNvSpPr/>
          <p:nvPr/>
        </p:nvSpPr>
        <p:spPr>
          <a:xfrm>
            <a:off x="0" y="2000240"/>
            <a:ext cx="3059832" cy="790948"/>
          </a:xfrm>
          <a:prstGeom prst="bracketPair">
            <a:avLst/>
          </a:prstGeom>
          <a:solidFill>
            <a:schemeClr val="tx2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bg1"/>
                </a:solidFill>
                <a:cs typeface="Times New Roman" pitchFamily="18" charset="0"/>
              </a:rPr>
              <a:t>Стоматологическое оборудование и мебель для </a:t>
            </a:r>
            <a:r>
              <a:rPr lang="ru-RU" b="1" dirty="0" err="1" smtClean="0">
                <a:solidFill>
                  <a:schemeClr val="bg1"/>
                </a:solidFill>
                <a:cs typeface="Times New Roman" pitchFamily="18" charset="0"/>
              </a:rPr>
              <a:t>райбольницы</a:t>
            </a:r>
            <a:endParaRPr lang="ru-RU" b="1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13" name="Двойные круглые скобки 12"/>
          <p:cNvSpPr/>
          <p:nvPr/>
        </p:nvSpPr>
        <p:spPr>
          <a:xfrm>
            <a:off x="0" y="2852936"/>
            <a:ext cx="3059832" cy="792088"/>
          </a:xfrm>
          <a:prstGeom prst="bracketPair">
            <a:avLst/>
          </a:prstGeom>
          <a:solidFill>
            <a:schemeClr val="tx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 smtClean="0"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bg1">
                    <a:lumMod val="95000"/>
                  </a:schemeClr>
                </a:solidFill>
                <a:cs typeface="Times New Roman" pitchFamily="18" charset="0"/>
              </a:rPr>
              <a:t>Многофункциональная спортивная площадка для стадиона в с. Крым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cs typeface="Times New Roman" pitchFamily="18" charset="0"/>
              </a:rPr>
              <a:t> </a:t>
            </a:r>
          </a:p>
        </p:txBody>
      </p:sp>
      <p:sp>
        <p:nvSpPr>
          <p:cNvPr id="21" name="Двойные круглые скобки 20"/>
          <p:cNvSpPr/>
          <p:nvPr/>
        </p:nvSpPr>
        <p:spPr>
          <a:xfrm>
            <a:off x="0" y="3717032"/>
            <a:ext cx="3059832" cy="864096"/>
          </a:xfrm>
          <a:prstGeom prst="bracketPair">
            <a:avLst/>
          </a:prstGeom>
          <a:solidFill>
            <a:schemeClr val="tx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bg1"/>
                </a:solidFill>
                <a:cs typeface="Times New Roman" pitchFamily="18" charset="0"/>
              </a:rPr>
              <a:t>Музыкальные инструменты для  школы искусств</a:t>
            </a:r>
            <a:endParaRPr lang="ru-RU" b="1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18" name="Двойные круглые скобки 17"/>
          <p:cNvSpPr/>
          <p:nvPr/>
        </p:nvSpPr>
        <p:spPr>
          <a:xfrm>
            <a:off x="3131840" y="2204864"/>
            <a:ext cx="1368152" cy="504056"/>
          </a:xfrm>
          <a:prstGeom prst="bracketPair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502,4 тыс. </a:t>
            </a:r>
          </a:p>
        </p:txBody>
      </p:sp>
      <p:sp>
        <p:nvSpPr>
          <p:cNvPr id="23" name="Двойные круглые скобки 22"/>
          <p:cNvSpPr/>
          <p:nvPr/>
        </p:nvSpPr>
        <p:spPr>
          <a:xfrm>
            <a:off x="3131840" y="2996952"/>
            <a:ext cx="1368152" cy="504056"/>
          </a:xfrm>
          <a:prstGeom prst="bracketPair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2,4 млн.</a:t>
            </a:r>
          </a:p>
        </p:txBody>
      </p:sp>
      <p:sp>
        <p:nvSpPr>
          <p:cNvPr id="26" name="Двойные круглые скобки 25"/>
          <p:cNvSpPr/>
          <p:nvPr/>
        </p:nvSpPr>
        <p:spPr>
          <a:xfrm>
            <a:off x="3131840" y="3861048"/>
            <a:ext cx="1368152" cy="432048"/>
          </a:xfrm>
          <a:prstGeom prst="bracketPair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360,0 тыс.</a:t>
            </a:r>
          </a:p>
        </p:txBody>
      </p:sp>
      <p:sp>
        <p:nvSpPr>
          <p:cNvPr id="27" name="Двойные круглые скобки 26"/>
          <p:cNvSpPr/>
          <p:nvPr/>
        </p:nvSpPr>
        <p:spPr>
          <a:xfrm>
            <a:off x="4860032" y="2132856"/>
            <a:ext cx="2808312" cy="1008112"/>
          </a:xfrm>
          <a:prstGeom prst="bracketPair">
            <a:avLst/>
          </a:prstGeom>
          <a:solidFill>
            <a:schemeClr val="tx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u="sng" dirty="0" err="1" smtClean="0">
                <a:solidFill>
                  <a:schemeClr val="bg1"/>
                </a:solidFill>
                <a:cs typeface="Times New Roman" pitchFamily="18" charset="0"/>
              </a:rPr>
              <a:t>Краснокрымское</a:t>
            </a:r>
            <a:endParaRPr lang="ru-RU" b="1" u="sng" dirty="0" smtClean="0">
              <a:solidFill>
                <a:schemeClr val="bg1"/>
              </a:solidFill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bg1"/>
                </a:solidFill>
                <a:cs typeface="Times New Roman" pitchFamily="18" charset="0"/>
              </a:rPr>
              <a:t>Игровое оборудование</a:t>
            </a:r>
          </a:p>
        </p:txBody>
      </p:sp>
      <p:sp>
        <p:nvSpPr>
          <p:cNvPr id="32" name="Двойные круглые скобки 31"/>
          <p:cNvSpPr/>
          <p:nvPr/>
        </p:nvSpPr>
        <p:spPr>
          <a:xfrm>
            <a:off x="4932040" y="4797152"/>
            <a:ext cx="2500330" cy="1152128"/>
          </a:xfrm>
          <a:prstGeom prst="bracketPair">
            <a:avLst/>
          </a:prstGeom>
          <a:solidFill>
            <a:schemeClr val="tx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u="sng" dirty="0" smtClean="0">
                <a:solidFill>
                  <a:schemeClr val="bg1"/>
                </a:solidFill>
                <a:cs typeface="Times New Roman" pitchFamily="18" charset="0"/>
              </a:rPr>
              <a:t>Петровское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bg1"/>
                </a:solidFill>
                <a:cs typeface="Times New Roman" pitchFamily="18" charset="0"/>
              </a:rPr>
              <a:t> Приобретение насоса)</a:t>
            </a:r>
            <a:endParaRPr lang="ru-RU" b="1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33" name="Двойные круглые скобки 32"/>
          <p:cNvSpPr/>
          <p:nvPr/>
        </p:nvSpPr>
        <p:spPr>
          <a:xfrm>
            <a:off x="4929190" y="3286124"/>
            <a:ext cx="2572338" cy="1428760"/>
          </a:xfrm>
          <a:prstGeom prst="bracketPair">
            <a:avLst/>
          </a:prstGeom>
          <a:solidFill>
            <a:schemeClr val="tx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u="sng" dirty="0" smtClean="0">
              <a:solidFill>
                <a:schemeClr val="bg1"/>
              </a:solidFill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u="sng" dirty="0" smtClean="0">
                <a:solidFill>
                  <a:schemeClr val="bg1"/>
                </a:solidFill>
                <a:cs typeface="Times New Roman" pitchFamily="18" charset="0"/>
              </a:rPr>
              <a:t>Калининское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bg1"/>
                </a:solidFill>
                <a:cs typeface="Times New Roman" pitchFamily="18" charset="0"/>
              </a:rPr>
              <a:t> Передвижение сцены и сценических костюмов для  СДК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Игровое оборудование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34" name="Двойные круглые скобки 33"/>
          <p:cNvSpPr/>
          <p:nvPr/>
        </p:nvSpPr>
        <p:spPr>
          <a:xfrm>
            <a:off x="7572364" y="5013176"/>
            <a:ext cx="1571636" cy="642942"/>
          </a:xfrm>
          <a:prstGeom prst="bracketPair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152,7тыс</a:t>
            </a:r>
            <a:r>
              <a:rPr lang="ru-RU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5" name="Двойные круглые скобки 34"/>
          <p:cNvSpPr/>
          <p:nvPr/>
        </p:nvSpPr>
        <p:spPr>
          <a:xfrm>
            <a:off x="7572364" y="3501008"/>
            <a:ext cx="1571636" cy="714380"/>
          </a:xfrm>
          <a:prstGeom prst="bracketPair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246,2 </a:t>
            </a:r>
            <a:r>
              <a:rPr lang="ru-RU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тыс.</a:t>
            </a:r>
          </a:p>
        </p:txBody>
      </p:sp>
      <p:sp>
        <p:nvSpPr>
          <p:cNvPr id="36" name="Двойные круглые скобки 35"/>
          <p:cNvSpPr/>
          <p:nvPr/>
        </p:nvSpPr>
        <p:spPr>
          <a:xfrm>
            <a:off x="7929586" y="2348880"/>
            <a:ext cx="1214414" cy="580054"/>
          </a:xfrm>
          <a:prstGeom prst="bracketPair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149,0 тыс.</a:t>
            </a:r>
            <a:endParaRPr lang="ru-RU" sz="2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0" y="71414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Прямоугольник 36"/>
          <p:cNvSpPr/>
          <p:nvPr/>
        </p:nvSpPr>
        <p:spPr>
          <a:xfrm>
            <a:off x="5929322" y="142852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Отчет - 2016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0" y="142852"/>
            <a:ext cx="178591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Расходы</a:t>
            </a:r>
          </a:p>
        </p:txBody>
      </p:sp>
      <p:sp>
        <p:nvSpPr>
          <p:cNvPr id="24" name="Двойные круглые скобки 23"/>
          <p:cNvSpPr/>
          <p:nvPr/>
        </p:nvSpPr>
        <p:spPr>
          <a:xfrm>
            <a:off x="0" y="1340768"/>
            <a:ext cx="4071966" cy="642942"/>
          </a:xfrm>
          <a:prstGeom prst="bracketPair">
            <a:avLst/>
          </a:prstGeom>
          <a:solidFill>
            <a:srgbClr val="D0D8E8"/>
          </a:solidFill>
          <a:ln>
            <a:solidFill>
              <a:srgbClr val="D0D8E8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chemeClr val="tx1"/>
                </a:solidFill>
                <a:cs typeface="Times New Roman" pitchFamily="18" charset="0"/>
              </a:rPr>
              <a:t>Муниципальный район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chemeClr val="tx1"/>
                </a:solidFill>
                <a:cs typeface="Times New Roman" pitchFamily="18" charset="0"/>
              </a:rPr>
              <a:t>Всего 4,7 млн. руб.</a:t>
            </a:r>
            <a:endParaRPr lang="ru-RU" sz="22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25" name="Двойные круглые скобки 24"/>
          <p:cNvSpPr/>
          <p:nvPr/>
        </p:nvSpPr>
        <p:spPr>
          <a:xfrm>
            <a:off x="5508104" y="1340768"/>
            <a:ext cx="3214678" cy="642942"/>
          </a:xfrm>
          <a:prstGeom prst="bracketPair">
            <a:avLst/>
          </a:prstGeom>
          <a:solidFill>
            <a:srgbClr val="D0D8E8"/>
          </a:solidFill>
          <a:ln>
            <a:solidFill>
              <a:srgbClr val="D0D8E8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chemeClr val="tx1"/>
                </a:solidFill>
                <a:cs typeface="Times New Roman" pitchFamily="18" charset="0"/>
              </a:rPr>
              <a:t>Поселения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chemeClr val="tx1"/>
                </a:solidFill>
                <a:cs typeface="Times New Roman" pitchFamily="18" charset="0"/>
              </a:rPr>
              <a:t>Всего 547,9 тыс. руб.</a:t>
            </a:r>
            <a:endParaRPr lang="ru-RU" sz="22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39" name="Двойные круглые скобки 38"/>
          <p:cNvSpPr/>
          <p:nvPr/>
        </p:nvSpPr>
        <p:spPr>
          <a:xfrm>
            <a:off x="0" y="4653136"/>
            <a:ext cx="3059832" cy="1296144"/>
          </a:xfrm>
          <a:prstGeom prst="bracketPair">
            <a:avLst/>
          </a:prstGeom>
          <a:solidFill>
            <a:schemeClr val="tx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bg1"/>
                </a:solidFill>
                <a:cs typeface="Times New Roman" pitchFamily="18" charset="0"/>
              </a:rPr>
              <a:t>Система  кондиционирования зрительного зала  школы искусств</a:t>
            </a:r>
            <a:endParaRPr lang="ru-RU" b="1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40" name="Двойные круглые скобки 39"/>
          <p:cNvSpPr/>
          <p:nvPr/>
        </p:nvSpPr>
        <p:spPr>
          <a:xfrm>
            <a:off x="3131840" y="5013176"/>
            <a:ext cx="1368152" cy="432048"/>
          </a:xfrm>
          <a:prstGeom prst="bracketPair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866,6 тыс.</a:t>
            </a:r>
          </a:p>
        </p:txBody>
      </p:sp>
      <p:sp>
        <p:nvSpPr>
          <p:cNvPr id="41" name="Двойные круглые скобки 40"/>
          <p:cNvSpPr/>
          <p:nvPr/>
        </p:nvSpPr>
        <p:spPr>
          <a:xfrm>
            <a:off x="0" y="6021288"/>
            <a:ext cx="3059832" cy="720080"/>
          </a:xfrm>
          <a:prstGeom prst="bracketPair">
            <a:avLst/>
          </a:prstGeom>
          <a:solidFill>
            <a:schemeClr val="tx2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bg1"/>
                </a:solidFill>
                <a:cs typeface="Times New Roman" pitchFamily="18" charset="0"/>
              </a:rPr>
              <a:t>Поддержка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учреждений образования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Двойные круглые скобки 41"/>
          <p:cNvSpPr/>
          <p:nvPr/>
        </p:nvSpPr>
        <p:spPr>
          <a:xfrm>
            <a:off x="3131840" y="6165304"/>
            <a:ext cx="1368152" cy="432048"/>
          </a:xfrm>
          <a:prstGeom prst="bracketPair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580,2тыс.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9701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9705" name="Rectangle 14"/>
          <p:cNvSpPr>
            <a:spLocks noChangeArrowheads="1"/>
          </p:cNvSpPr>
          <p:nvPr/>
        </p:nvSpPr>
        <p:spPr bwMode="auto">
          <a:xfrm>
            <a:off x="0" y="2138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0" y="142852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5929322" y="214290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ОТЧЕТ - 2016</a:t>
            </a:r>
          </a:p>
        </p:txBody>
      </p:sp>
      <p:sp>
        <p:nvSpPr>
          <p:cNvPr id="8" name="Двойные круглые скобки 7"/>
          <p:cNvSpPr/>
          <p:nvPr/>
        </p:nvSpPr>
        <p:spPr>
          <a:xfrm>
            <a:off x="827584" y="714356"/>
            <a:ext cx="7672366" cy="1093230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tx1"/>
                </a:solidFill>
                <a:cs typeface="Times New Roman" pitchFamily="18" charset="0"/>
              </a:rPr>
              <a:t>Собственные доходы консолидированного бюджета</a:t>
            </a:r>
            <a:endParaRPr lang="ru-RU" sz="32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0" y="214290"/>
            <a:ext cx="178591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Доходы</a:t>
            </a:r>
          </a:p>
        </p:txBody>
      </p:sp>
      <p:sp>
        <p:nvSpPr>
          <p:cNvPr id="14" name="Двойные круглые скобки 13"/>
          <p:cNvSpPr/>
          <p:nvPr/>
        </p:nvSpPr>
        <p:spPr>
          <a:xfrm>
            <a:off x="285720" y="2786058"/>
            <a:ext cx="4139952" cy="1656184"/>
          </a:xfrm>
          <a:prstGeom prst="bracketPair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Объем собственных доходов в 2016 году  – 398 млн. рублей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Двойные круглые скобки 16"/>
          <p:cNvSpPr/>
          <p:nvPr/>
        </p:nvSpPr>
        <p:spPr>
          <a:xfrm>
            <a:off x="4644008" y="4149080"/>
            <a:ext cx="3672408" cy="1565936"/>
          </a:xfrm>
          <a:prstGeom prst="bracketPair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4F81BD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600" b="1" dirty="0" smtClean="0"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cs typeface="Times New Roman" pitchFamily="18" charset="0"/>
              </a:rPr>
              <a:t>Перевыполнение плана 2016 года –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cs typeface="Times New Roman" pitchFamily="18" charset="0"/>
              </a:rPr>
              <a:t>2</a:t>
            </a:r>
            <a:r>
              <a:rPr lang="en-US" sz="2600" b="1" dirty="0" smtClean="0">
                <a:cs typeface="Times New Roman" pitchFamily="18" charset="0"/>
              </a:rPr>
              <a:t>8</a:t>
            </a:r>
            <a:r>
              <a:rPr lang="ru-RU" sz="2600" b="1" dirty="0" smtClean="0">
                <a:cs typeface="Times New Roman" pitchFamily="18" charset="0"/>
              </a:rPr>
              <a:t> млн. рублей (</a:t>
            </a:r>
            <a:r>
              <a:rPr lang="ru-RU" sz="2400" b="1" dirty="0" smtClean="0">
                <a:cs typeface="Times New Roman" pitchFamily="18" charset="0"/>
              </a:rPr>
              <a:t>107,6 %)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cs typeface="Times New Roman" pitchFamily="18" charset="0"/>
              </a:rPr>
              <a:t> </a:t>
            </a:r>
          </a:p>
        </p:txBody>
      </p:sp>
      <p:sp>
        <p:nvSpPr>
          <p:cNvPr id="18" name="Двойные круглые скобки 17"/>
          <p:cNvSpPr/>
          <p:nvPr/>
        </p:nvSpPr>
        <p:spPr>
          <a:xfrm>
            <a:off x="4644008" y="2276872"/>
            <a:ext cx="3672408" cy="1366442"/>
          </a:xfrm>
          <a:prstGeom prst="bracketPair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4F81BD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solidFill>
                  <a:schemeClr val="tx1"/>
                </a:solidFill>
                <a:cs typeface="Times New Roman" pitchFamily="18" charset="0"/>
              </a:rPr>
              <a:t>Удельный вес в общем объеме доходов – </a:t>
            </a:r>
            <a:r>
              <a:rPr lang="ru-RU" sz="2600" b="1" dirty="0" smtClean="0">
                <a:cs typeface="Times New Roman" pitchFamily="18" charset="0"/>
              </a:rPr>
              <a:t>35,8</a:t>
            </a:r>
            <a:r>
              <a:rPr lang="ru-RU" sz="2600" b="1" dirty="0" smtClean="0">
                <a:solidFill>
                  <a:schemeClr val="tx1"/>
                </a:solidFill>
                <a:cs typeface="Times New Roman" pitchFamily="18" charset="0"/>
              </a:rPr>
              <a:t>%</a:t>
            </a:r>
            <a:endParaRPr lang="ru-RU" sz="26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5161</TotalTime>
  <Words>1169</Words>
  <Application>Microsoft Office PowerPoint</Application>
  <PresentationFormat>Экран (4:3)</PresentationFormat>
  <Paragraphs>395</Paragraphs>
  <Slides>23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Роза</dc:creator>
  <cp:lastModifiedBy>user</cp:lastModifiedBy>
  <cp:revision>776</cp:revision>
  <cp:lastPrinted>2018-02-22T12:58:28Z</cp:lastPrinted>
  <dcterms:created xsi:type="dcterms:W3CDTF">2013-02-28T17:57:35Z</dcterms:created>
  <dcterms:modified xsi:type="dcterms:W3CDTF">2018-02-22T13:54:03Z</dcterms:modified>
</cp:coreProperties>
</file>